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423" r:id="rId3"/>
    <p:sldId id="334" r:id="rId4"/>
    <p:sldId id="367" r:id="rId5"/>
    <p:sldId id="372" r:id="rId6"/>
    <p:sldId id="331" r:id="rId7"/>
    <p:sldId id="333" r:id="rId8"/>
    <p:sldId id="417" r:id="rId9"/>
    <p:sldId id="411" r:id="rId10"/>
    <p:sldId id="412" r:id="rId11"/>
    <p:sldId id="413" r:id="rId12"/>
    <p:sldId id="272" r:id="rId13"/>
    <p:sldId id="447" r:id="rId14"/>
    <p:sldId id="296" r:id="rId15"/>
    <p:sldId id="299" r:id="rId16"/>
    <p:sldId id="300" r:id="rId17"/>
    <p:sldId id="302" r:id="rId18"/>
    <p:sldId id="448" r:id="rId19"/>
    <p:sldId id="441" r:id="rId20"/>
    <p:sldId id="407" r:id="rId21"/>
    <p:sldId id="440" r:id="rId22"/>
    <p:sldId id="257" r:id="rId23"/>
    <p:sldId id="414" r:id="rId24"/>
    <p:sldId id="443" r:id="rId25"/>
    <p:sldId id="445" r:id="rId26"/>
    <p:sldId id="415" r:id="rId27"/>
    <p:sldId id="418" r:id="rId28"/>
    <p:sldId id="426" r:id="rId29"/>
    <p:sldId id="416" r:id="rId30"/>
    <p:sldId id="419" r:id="rId31"/>
    <p:sldId id="421" r:id="rId32"/>
    <p:sldId id="442" r:id="rId33"/>
    <p:sldId id="420" r:id="rId34"/>
    <p:sldId id="424" r:id="rId35"/>
    <p:sldId id="422" r:id="rId36"/>
    <p:sldId id="32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5"/>
    <p:restoredTop sz="96654"/>
  </p:normalViewPr>
  <p:slideViewPr>
    <p:cSldViewPr snapToGrid="0" snapToObjects="1">
      <p:cViewPr varScale="1">
        <p:scale>
          <a:sx n="124" d="100"/>
          <a:sy n="124" d="100"/>
        </p:scale>
        <p:origin x="2168"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A0969-29FC-EF42-8EC5-DCEDD77DAD71}" type="datetimeFigureOut">
              <a:rPr lang="en-US" smtClean="0"/>
              <a:t>9/15/24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EFE29-4C1F-4E44-BDEF-88F807881BA0}" type="slidenum">
              <a:rPr lang="en-US" smtClean="0"/>
              <a:t>‹#›</a:t>
            </a:fld>
            <a:endParaRPr lang="en-US"/>
          </a:p>
        </p:txBody>
      </p:sp>
    </p:spTree>
    <p:extLst>
      <p:ext uri="{BB962C8B-B14F-4D97-AF65-F5344CB8AC3E}">
        <p14:creationId xmlns:p14="http://schemas.microsoft.com/office/powerpoint/2010/main" val="296114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“passive” mean? We’re inventing some language here … recycling existing words with new meaning, and a few times creating new ones.</a:t>
            </a:r>
          </a:p>
        </p:txBody>
      </p:sp>
      <p:sp>
        <p:nvSpPr>
          <p:cNvPr id="4" name="Slide Number Placeholder 3"/>
          <p:cNvSpPr>
            <a:spLocks noGrp="1"/>
          </p:cNvSpPr>
          <p:nvPr>
            <p:ph type="sldNum" sz="quarter" idx="5"/>
          </p:nvPr>
        </p:nvSpPr>
        <p:spPr/>
        <p:txBody>
          <a:bodyPr/>
          <a:lstStyle/>
          <a:p>
            <a:pPr>
              <a:defRPr/>
            </a:pPr>
            <a:fld id="{E5C00CC2-608C-A044-80A9-D14FFE028627}" type="slidenum">
              <a:rPr lang="en-US" smtClean="0"/>
              <a:pPr>
                <a:defRPr/>
              </a:pPr>
              <a:t>5</a:t>
            </a:fld>
            <a:endParaRPr lang="en-US"/>
          </a:p>
        </p:txBody>
      </p:sp>
    </p:spTree>
    <p:extLst>
      <p:ext uri="{BB962C8B-B14F-4D97-AF65-F5344CB8AC3E}">
        <p14:creationId xmlns:p14="http://schemas.microsoft.com/office/powerpoint/2010/main" val="229612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FBD8FF1-0C95-F44D-B351-450E39F87F81}" type="slidenum">
              <a:rPr lang="en-US" sz="1200"/>
              <a:pPr/>
              <a:t>6</a:t>
            </a:fld>
            <a:endParaRPr 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24390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E718835-F44A-404D-ADCC-031928419A7C}" type="slidenum">
              <a:rPr lang="en-US" sz="1200"/>
              <a:pPr/>
              <a:t>7</a:t>
            </a:fld>
            <a:endParaRPr 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09801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C634CF22-F938-164D-AFAF-85CDD3FBF4CD}" type="datetimeFigureOut">
              <a:rPr lang="en-US" smtClean="0"/>
              <a:pPr/>
              <a:t>9/15/24</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002C0F9A-4125-8B4D-86A9-E0D40D050B7B}" type="slidenum">
              <a:rPr lang="en-US" smtClean="0"/>
              <a:pPr/>
              <a:t>‹#›</a:t>
            </a:fld>
            <a:endParaRPr lang="en-US"/>
          </a:p>
        </p:txBody>
      </p:sp>
    </p:spTree>
    <p:extLst>
      <p:ext uri="{BB962C8B-B14F-4D97-AF65-F5344CB8AC3E}">
        <p14:creationId xmlns:p14="http://schemas.microsoft.com/office/powerpoint/2010/main" val="64869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28968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233503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57493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4CF22-F938-164D-AFAF-85CDD3FBF4CD}" type="datetimeFigureOut">
              <a:rPr lang="en-US" smtClean="0"/>
              <a:t>9/15/24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51361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34CF22-F938-164D-AFAF-85CDD3FBF4CD}" type="datetimeFigureOut">
              <a:rPr lang="en-US" smtClean="0"/>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83528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34CF22-F938-164D-AFAF-85CDD3FBF4CD}" type="datetimeFigureOut">
              <a:rPr lang="en-US" smtClean="0"/>
              <a:t>9/15/24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70179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634CF22-F938-164D-AFAF-85CDD3FBF4CD}" type="datetimeFigureOut">
              <a:rPr lang="en-US" smtClean="0"/>
              <a:t>9/15/24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4315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4CF22-F938-164D-AFAF-85CDD3FBF4CD}" type="datetimeFigureOut">
              <a:rPr lang="en-US" smtClean="0"/>
              <a:t>9/15/24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51317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4CF22-F938-164D-AFAF-85CDD3FBF4CD}" type="datetimeFigureOut">
              <a:rPr lang="en-US" smtClean="0"/>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84249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4CF22-F938-164D-AFAF-85CDD3FBF4CD}" type="datetimeFigureOut">
              <a:rPr lang="en-US" smtClean="0"/>
              <a:t>9/15/24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89385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777"/>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37224"/>
            <a:ext cx="8229600" cy="498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C634CF22-F938-164D-AFAF-85CDD3FBF4CD}" type="datetimeFigureOut">
              <a:rPr lang="en-US" smtClean="0"/>
              <a:pPr/>
              <a:t>9/15/24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002C0F9A-4125-8B4D-86A9-E0D40D050B7B}" type="slidenum">
              <a:rPr lang="en-US" smtClean="0"/>
              <a:pPr/>
              <a:t>‹#›</a:t>
            </a:fld>
            <a:endParaRPr lang="en-US" dirty="0"/>
          </a:p>
        </p:txBody>
      </p:sp>
    </p:spTree>
    <p:extLst>
      <p:ext uri="{BB962C8B-B14F-4D97-AF65-F5344CB8AC3E}">
        <p14:creationId xmlns:p14="http://schemas.microsoft.com/office/powerpoint/2010/main" val="231023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ct val="20000"/>
        </a:spcBef>
        <a:buFont typeface="Arial"/>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Widmanst&#228;tten_pattern"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ta-safety.lbl.gov/sites/default/files/Soldering%20Guidelines.pdf" TargetMode="External"/><Relationship Id="rId2" Type="http://schemas.openxmlformats.org/officeDocument/2006/relationships/hyperlink" Target="https://prototyping.ucsd.edu/_files/soldering_guidelines.pdf" TargetMode="External"/><Relationship Id="rId1" Type="http://schemas.openxmlformats.org/officeDocument/2006/relationships/slideLayout" Target="../slideLayouts/slideLayout2.xml"/><Relationship Id="rId4" Type="http://schemas.openxmlformats.org/officeDocument/2006/relationships/hyperlink" Target="https://training.lbl.gov/ehs/training/webcourses/EHS0243/story.html"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cdn.sparkfun.com/datasheets/Components/EL/EL_Escudo_Dos/LM317.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LM317simulation.mlx"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arduino.c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Electronics </a:t>
            </a:r>
          </a:p>
        </p:txBody>
      </p:sp>
      <p:sp>
        <p:nvSpPr>
          <p:cNvPr id="3" name="Subtitle 2"/>
          <p:cNvSpPr>
            <a:spLocks noGrp="1"/>
          </p:cNvSpPr>
          <p:nvPr>
            <p:ph type="subTitle" idx="1"/>
          </p:nvPr>
        </p:nvSpPr>
        <p:spPr/>
        <p:txBody>
          <a:bodyPr/>
          <a:lstStyle/>
          <a:p>
            <a:r>
              <a:rPr lang="en-US" dirty="0"/>
              <a:t>Week 3a</a:t>
            </a:r>
          </a:p>
        </p:txBody>
      </p:sp>
    </p:spTree>
    <p:extLst>
      <p:ext uri="{BB962C8B-B14F-4D97-AF65-F5344CB8AC3E}">
        <p14:creationId xmlns:p14="http://schemas.microsoft.com/office/powerpoint/2010/main" val="245298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5D7F-7747-1545-9467-83FC35B8C0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99DA5A-6CE5-9347-BF27-46F8A615C81D}"/>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49554EA0-955E-CB4A-9511-00EC8FD8B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65" b="10379"/>
          <a:stretch/>
        </p:blipFill>
        <p:spPr bwMode="auto">
          <a:xfrm>
            <a:off x="136107" y="105466"/>
            <a:ext cx="8890625" cy="57188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8D3597-DF70-EE44-86CA-41217E4C132C}"/>
              </a:ext>
            </a:extLst>
          </p:cNvPr>
          <p:cNvSpPr txBox="1"/>
          <p:nvPr/>
        </p:nvSpPr>
        <p:spPr>
          <a:xfrm>
            <a:off x="283265" y="5925634"/>
            <a:ext cx="8577469"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Material science and metallurgy is a fascinating area of engineering (and physics and chemistry, history, …) Isothermals in °C</a:t>
            </a:r>
          </a:p>
        </p:txBody>
      </p:sp>
    </p:spTree>
    <p:extLst>
      <p:ext uri="{BB962C8B-B14F-4D97-AF65-F5344CB8AC3E}">
        <p14:creationId xmlns:p14="http://schemas.microsoft.com/office/powerpoint/2010/main" val="273518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925C-C044-F54D-BDB4-67D6602071CE}"/>
              </a:ext>
            </a:extLst>
          </p:cNvPr>
          <p:cNvSpPr>
            <a:spLocks noGrp="1"/>
          </p:cNvSpPr>
          <p:nvPr>
            <p:ph type="title"/>
          </p:nvPr>
        </p:nvSpPr>
        <p:spPr/>
        <p:txBody>
          <a:bodyPr/>
          <a:lstStyle/>
          <a:p>
            <a:r>
              <a:rPr lang="en-US" dirty="0"/>
              <a:t>Damascus Steel, Gibeon meteorites, …  </a:t>
            </a:r>
          </a:p>
        </p:txBody>
      </p:sp>
      <p:sp>
        <p:nvSpPr>
          <p:cNvPr id="3" name="Content Placeholder 2">
            <a:extLst>
              <a:ext uri="{FF2B5EF4-FFF2-40B4-BE49-F238E27FC236}">
                <a16:creationId xmlns:a16="http://schemas.microsoft.com/office/drawing/2014/main" id="{F939E081-C6CB-0E47-BF72-3F6916B01831}"/>
              </a:ext>
            </a:extLst>
          </p:cNvPr>
          <p:cNvSpPr>
            <a:spLocks noGrp="1"/>
          </p:cNvSpPr>
          <p:nvPr>
            <p:ph idx="1"/>
          </p:nvPr>
        </p:nvSpPr>
        <p:spPr/>
        <p:txBody>
          <a:bodyPr/>
          <a:lstStyle/>
          <a:p>
            <a:r>
              <a:rPr lang="en-US" dirty="0"/>
              <a:t>Acid etching reveals grain boundaries in meteorites and folded “Damascus steel”</a:t>
            </a:r>
          </a:p>
          <a:p>
            <a:pPr lvl="1"/>
            <a:r>
              <a:rPr lang="en-US" dirty="0"/>
              <a:t>Large grains are from </a:t>
            </a:r>
            <a:r>
              <a:rPr lang="en-US" dirty="0" err="1"/>
              <a:t>slowwwww</a:t>
            </a:r>
            <a:r>
              <a:rPr lang="en-US" dirty="0"/>
              <a:t> cooling (Fe-Ni, not possible to fake)</a:t>
            </a:r>
          </a:p>
          <a:p>
            <a:pPr lvl="1"/>
            <a:r>
              <a:rPr lang="en-US" dirty="0">
                <a:hlinkClick r:id="rId2"/>
              </a:rPr>
              <a:t>https://en.wikipedia.org/wiki/Widmanstätten_pattern</a:t>
            </a:r>
            <a:endParaRPr lang="en-US" dirty="0"/>
          </a:p>
        </p:txBody>
      </p:sp>
      <p:pic>
        <p:nvPicPr>
          <p:cNvPr id="5122" name="Picture 2" descr="An Introduction to Damascus Steel EDC Knives | Everyday Carry">
            <a:extLst>
              <a:ext uri="{FF2B5EF4-FFF2-40B4-BE49-F238E27FC236}">
                <a16:creationId xmlns:a16="http://schemas.microsoft.com/office/drawing/2014/main" id="{FF01827E-CF24-5B4B-B257-AB08CBA6DE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02" r="8952"/>
          <a:stretch/>
        </p:blipFill>
        <p:spPr bwMode="auto">
          <a:xfrm>
            <a:off x="4281166" y="3087514"/>
            <a:ext cx="4862834" cy="35611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10F195A-6D86-A94D-B81F-76DABD434F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7" r="14175"/>
          <a:stretch/>
        </p:blipFill>
        <p:spPr bwMode="auto">
          <a:xfrm>
            <a:off x="-173811" y="3087514"/>
            <a:ext cx="4129623" cy="35611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4E64D5-184D-B948-9525-BA140BB2CEEA}"/>
              </a:ext>
            </a:extLst>
          </p:cNvPr>
          <p:cNvSpPr txBox="1"/>
          <p:nvPr/>
        </p:nvSpPr>
        <p:spPr>
          <a:xfrm>
            <a:off x="2822713" y="0"/>
            <a:ext cx="3230217"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Digression</a:t>
            </a:r>
            <a:r>
              <a:rPr lang="en-US" dirty="0">
                <a:solidFill>
                  <a:srgbClr val="FF0000"/>
                </a:solidFill>
              </a:rPr>
              <a:t> ….</a:t>
            </a:r>
          </a:p>
        </p:txBody>
      </p:sp>
    </p:spTree>
    <p:extLst>
      <p:ext uri="{BB962C8B-B14F-4D97-AF65-F5344CB8AC3E}">
        <p14:creationId xmlns:p14="http://schemas.microsoft.com/office/powerpoint/2010/main" val="1438227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s-IS" i="1" dirty="0"/>
              <a:t>Practical</a:t>
            </a:r>
            <a:r>
              <a:rPr lang="is-IS" dirty="0"/>
              <a:t> Soldering Tips</a:t>
            </a:r>
            <a:endParaRPr lang="en-US" dirty="0"/>
          </a:p>
        </p:txBody>
      </p:sp>
      <p:sp>
        <p:nvSpPr>
          <p:cNvPr id="3" name="Content Placeholder 2"/>
          <p:cNvSpPr>
            <a:spLocks noGrp="1"/>
          </p:cNvSpPr>
          <p:nvPr>
            <p:ph idx="1"/>
          </p:nvPr>
        </p:nvSpPr>
        <p:spPr>
          <a:xfrm>
            <a:off x="301083" y="1137222"/>
            <a:ext cx="8584500" cy="4935587"/>
          </a:xfrm>
        </p:spPr>
        <p:txBody>
          <a:bodyPr>
            <a:normAutofit fontScale="92500"/>
          </a:bodyPr>
          <a:lstStyle/>
          <a:p>
            <a:pPr marL="514350" indent="-514350">
              <a:buFont typeface="+mj-lt"/>
              <a:buAutoNum type="arabicPeriod"/>
            </a:pPr>
            <a:r>
              <a:rPr lang="en-US" dirty="0"/>
              <a:t>Make sure iron has a dab of clean oxide free molten solder on it </a:t>
            </a:r>
            <a:r>
              <a:rPr lang="is-IS" dirty="0"/>
              <a:t>…</a:t>
            </a:r>
          </a:p>
          <a:p>
            <a:pPr lvl="1"/>
            <a:r>
              <a:rPr lang="is-IS" dirty="0"/>
              <a:t>If solder won’t stick to iron then fix the iron before proceeding ...</a:t>
            </a:r>
          </a:p>
          <a:p>
            <a:pPr lvl="1"/>
            <a:r>
              <a:rPr lang="is-IS" i="1" dirty="0"/>
              <a:t>Molten</a:t>
            </a:r>
            <a:r>
              <a:rPr lang="is-IS" dirty="0"/>
              <a:t> solder conducts heat much better</a:t>
            </a:r>
          </a:p>
          <a:p>
            <a:pPr marL="514350" indent="-514350">
              <a:buFont typeface="+mj-lt"/>
              <a:buAutoNum type="arabicPeriod"/>
            </a:pPr>
            <a:r>
              <a:rPr lang="is-IS" dirty="0"/>
              <a:t>Make sure iron is only as hot as necessary and clean of oxide ...</a:t>
            </a:r>
          </a:p>
          <a:p>
            <a:pPr marL="514350" indent="-514350">
              <a:buFont typeface="+mj-lt"/>
              <a:buAutoNum type="arabicPeriod"/>
            </a:pPr>
            <a:r>
              <a:rPr lang="is-IS" dirty="0"/>
              <a:t>Know what kind of solder you are using</a:t>
            </a:r>
          </a:p>
          <a:p>
            <a:pPr lvl="1"/>
            <a:r>
              <a:rPr lang="is-IS" dirty="0"/>
              <a:t>Sn/Pb eutectic solder has much lower MP than lead-free solder </a:t>
            </a:r>
            <a:r>
              <a:rPr lang="is-IS" dirty="0">
                <a:sym typeface="Wingdings" pitchFamily="2" charset="2"/>
              </a:rPr>
              <a:t> cooler iron</a:t>
            </a:r>
            <a:endParaRPr lang="is-IS" dirty="0"/>
          </a:p>
          <a:p>
            <a:pPr marL="514350" indent="-514350">
              <a:buFont typeface="+mj-lt"/>
              <a:buAutoNum type="arabicPeriod"/>
            </a:pPr>
            <a:r>
              <a:rPr lang="is-IS" dirty="0"/>
              <a:t>Pre-coat both surfaces with clean oxide-free (shiny) solder</a:t>
            </a:r>
          </a:p>
          <a:p>
            <a:pPr marL="514350" indent="-514350">
              <a:buFont typeface="+mj-lt"/>
              <a:buAutoNum type="arabicPeriod"/>
            </a:pPr>
            <a:r>
              <a:rPr lang="is-IS" dirty="0"/>
              <a:t>Check that wetting angles are small</a:t>
            </a:r>
          </a:p>
          <a:p>
            <a:pPr marL="514350" indent="-514350">
              <a:buFont typeface="+mj-lt"/>
              <a:buAutoNum type="arabicPeriod"/>
            </a:pPr>
            <a:r>
              <a:rPr lang="is-IS" dirty="0"/>
              <a:t>Use a heat sink (e.g., </a:t>
            </a:r>
            <a:br>
              <a:rPr lang="is-IS" dirty="0"/>
            </a:br>
            <a:r>
              <a:rPr lang="is-IS" dirty="0"/>
              <a:t>aligator clip) for </a:t>
            </a:r>
            <a:br>
              <a:rPr lang="is-IS" dirty="0"/>
            </a:br>
            <a:r>
              <a:rPr lang="is-IS" dirty="0"/>
              <a:t>temperature sensitive </a:t>
            </a:r>
            <a:br>
              <a:rPr lang="is-IS" dirty="0"/>
            </a:br>
            <a:r>
              <a:rPr lang="is-IS" dirty="0"/>
              <a:t>components</a:t>
            </a:r>
            <a:br>
              <a:rPr lang="is-IS" dirty="0"/>
            </a:br>
            <a:endParaRPr lang="en-US" dirty="0"/>
          </a:p>
        </p:txBody>
      </p:sp>
      <p:pic>
        <p:nvPicPr>
          <p:cNvPr id="9218" name="Picture 2" descr="Contact Angle Measurements - ScienceDirect">
            <a:extLst>
              <a:ext uri="{FF2B5EF4-FFF2-40B4-BE49-F238E27FC236}">
                <a16:creationId xmlns:a16="http://schemas.microsoft.com/office/drawing/2014/main" id="{674D42E8-A7D0-AE4A-9B79-A17A67ABE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071" y="4452730"/>
            <a:ext cx="6028908" cy="229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35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7591-3D38-6FD0-45EC-FA0087FC6EF0}"/>
              </a:ext>
            </a:extLst>
          </p:cNvPr>
          <p:cNvSpPr>
            <a:spLocks noGrp="1"/>
          </p:cNvSpPr>
          <p:nvPr>
            <p:ph type="title"/>
          </p:nvPr>
        </p:nvSpPr>
        <p:spPr/>
        <p:txBody>
          <a:bodyPr/>
          <a:lstStyle/>
          <a:p>
            <a:r>
              <a:rPr lang="en-US" dirty="0"/>
              <a:t>Soldering safely</a:t>
            </a:r>
          </a:p>
        </p:txBody>
      </p:sp>
      <p:sp>
        <p:nvSpPr>
          <p:cNvPr id="3" name="Content Placeholder 2">
            <a:extLst>
              <a:ext uri="{FF2B5EF4-FFF2-40B4-BE49-F238E27FC236}">
                <a16:creationId xmlns:a16="http://schemas.microsoft.com/office/drawing/2014/main" id="{5019DCAA-DF71-38E9-0D63-77BF5B60BB40}"/>
              </a:ext>
            </a:extLst>
          </p:cNvPr>
          <p:cNvSpPr>
            <a:spLocks noGrp="1"/>
          </p:cNvSpPr>
          <p:nvPr>
            <p:ph idx="1"/>
          </p:nvPr>
        </p:nvSpPr>
        <p:spPr/>
        <p:txBody>
          <a:bodyPr/>
          <a:lstStyle/>
          <a:p>
            <a:r>
              <a:rPr lang="en-US" sz="2000" dirty="0">
                <a:hlinkClick r:id="rId2"/>
              </a:rPr>
              <a:t>https://prototyping.ucsd.edu/_files/soldering_guidelines.pdf</a:t>
            </a:r>
            <a:r>
              <a:rPr lang="en-US" sz="2000" dirty="0"/>
              <a:t> </a:t>
            </a:r>
          </a:p>
          <a:p>
            <a:r>
              <a:rPr lang="en-US" sz="2000" dirty="0"/>
              <a:t>LBNL has a more extensive guide and course: </a:t>
            </a:r>
          </a:p>
          <a:p>
            <a:r>
              <a:rPr lang="en-US" sz="2000" dirty="0">
                <a:hlinkClick r:id="rId3"/>
              </a:rPr>
              <a:t>https://eta-safety.lbl.gov/sites/default/files/Soldering%20Guidelines.pdf</a:t>
            </a:r>
            <a:r>
              <a:rPr lang="en-US" sz="2000" dirty="0"/>
              <a:t> </a:t>
            </a:r>
          </a:p>
          <a:p>
            <a:r>
              <a:rPr lang="en-US" sz="2000" dirty="0">
                <a:hlinkClick r:id="rId4"/>
              </a:rPr>
              <a:t>https://training.lbl.gov/ehs/training/webcourses/EHS0243/story.html</a:t>
            </a:r>
            <a:endParaRPr lang="en-US" sz="2000" dirty="0"/>
          </a:p>
          <a:p>
            <a:br>
              <a:rPr lang="en-US" dirty="0"/>
            </a:br>
            <a:endParaRPr lang="en-US" dirty="0"/>
          </a:p>
        </p:txBody>
      </p:sp>
    </p:spTree>
    <p:extLst>
      <p:ext uri="{BB962C8B-B14F-4D97-AF65-F5344CB8AC3E}">
        <p14:creationId xmlns:p14="http://schemas.microsoft.com/office/powerpoint/2010/main" val="4048785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latin typeface="Arial" charset="0"/>
                <a:ea typeface="ＭＳ Ｐゴシック" charset="0"/>
                <a:cs typeface="ＭＳ Ｐゴシック" charset="0"/>
              </a:rPr>
              <a:t>Building a Variable DC Power Supply</a:t>
            </a:r>
          </a:p>
        </p:txBody>
      </p:sp>
      <p:sp>
        <p:nvSpPr>
          <p:cNvPr id="23554" name="Content Placeholder 2"/>
          <p:cNvSpPr>
            <a:spLocks noGrp="1"/>
          </p:cNvSpPr>
          <p:nvPr>
            <p:ph idx="1"/>
          </p:nvPr>
        </p:nvSpPr>
        <p:spPr>
          <a:xfrm>
            <a:off x="600635" y="1063083"/>
            <a:ext cx="7923569" cy="5132444"/>
          </a:xfrm>
        </p:spPr>
        <p:txBody>
          <a:bodyPr anchor="ctr">
            <a:normAutofit lnSpcReduction="10000"/>
          </a:bodyPr>
          <a:lstStyle/>
          <a:p>
            <a:r>
              <a:rPr lang="en-US" sz="2000" dirty="0">
                <a:latin typeface="Arial" charset="0"/>
                <a:ea typeface="ＭＳ Ｐゴシック" charset="0"/>
                <a:cs typeface="ＭＳ Ｐゴシック" charset="0"/>
              </a:rPr>
              <a:t>A variable DC power supply is very handy, e.g., to generate I-V curves, power circuits, etc., so let’s build your own</a:t>
            </a:r>
            <a:endParaRPr lang="en-US" sz="1600" dirty="0">
              <a:latin typeface="Arial" charset="0"/>
              <a:ea typeface="ＭＳ Ｐゴシック" charset="0"/>
              <a:cs typeface="ＭＳ Ｐゴシック" charset="0"/>
            </a:endParaRPr>
          </a:p>
          <a:p>
            <a:r>
              <a:rPr lang="en-US" sz="2000" dirty="0">
                <a:latin typeface="Arial" charset="0"/>
                <a:ea typeface="ＭＳ Ｐゴシック" charset="0"/>
                <a:cs typeface="ＭＳ Ｐゴシック" charset="0"/>
              </a:rPr>
              <a:t>Engineering is always about trade-offs: </a:t>
            </a:r>
          </a:p>
          <a:p>
            <a:pPr lvl="1"/>
            <a:r>
              <a:rPr lang="en-US" dirty="0">
                <a:latin typeface="Arial" charset="0"/>
                <a:ea typeface="ＭＳ Ｐゴシック" charset="0"/>
              </a:rPr>
              <a:t>Faster, Better, Cheaper – at best you generally get &lt;= 2</a:t>
            </a:r>
          </a:p>
          <a:p>
            <a:pPr lvl="2"/>
            <a:r>
              <a:rPr lang="en-US" dirty="0">
                <a:latin typeface="Arial" charset="0"/>
                <a:ea typeface="ＭＳ Ｐゴシック" charset="0"/>
              </a:rPr>
              <a:t>Anecdotes from JPL and Amgen </a:t>
            </a:r>
          </a:p>
          <a:p>
            <a:r>
              <a:rPr lang="en-US" sz="2000" dirty="0">
                <a:latin typeface="Arial" charset="0"/>
                <a:ea typeface="ＭＳ Ｐゴシック" charset="0"/>
                <a:cs typeface="ＭＳ Ｐゴシック" charset="0"/>
              </a:rPr>
              <a:t>What are we willing to trade?</a:t>
            </a:r>
          </a:p>
          <a:p>
            <a:pPr lvl="1"/>
            <a:r>
              <a:rPr lang="en-US" dirty="0">
                <a:latin typeface="Arial" charset="0"/>
                <a:ea typeface="ＭＳ Ｐゴシック" charset="0"/>
              </a:rPr>
              <a:t>Lower output power – sort of like cars, most applications don’t need 400 horsepower or 4WD </a:t>
            </a:r>
            <a:r>
              <a:rPr lang="is-IS" dirty="0">
                <a:latin typeface="Arial" charset="0"/>
                <a:ea typeface="ＭＳ Ｐゴシック" charset="0"/>
              </a:rPr>
              <a:t>…</a:t>
            </a:r>
          </a:p>
          <a:p>
            <a:pPr lvl="1"/>
            <a:r>
              <a:rPr lang="is-IS" dirty="0">
                <a:latin typeface="Arial" charset="0"/>
                <a:ea typeface="ＭＳ Ｐゴシック" charset="0"/>
              </a:rPr>
              <a:t>Max voltage ~ 12V</a:t>
            </a:r>
          </a:p>
          <a:p>
            <a:pPr lvl="1"/>
            <a:r>
              <a:rPr lang="is-IS" dirty="0">
                <a:latin typeface="Arial" charset="0"/>
                <a:ea typeface="ＭＳ Ｐゴシック" charset="0"/>
              </a:rPr>
              <a:t>Variable constant voltage for currents betweeen 0 - ~100mA</a:t>
            </a:r>
          </a:p>
          <a:p>
            <a:r>
              <a:rPr lang="is-IS" sz="2000" dirty="0">
                <a:latin typeface="Arial" charset="0"/>
                <a:ea typeface="ＭＳ Ｐゴシック" charset="0"/>
                <a:cs typeface="ＭＳ Ｐゴシック" charset="0"/>
              </a:rPr>
              <a:t>The magic of integrated circuits (and globalization) allows us to build a remarkably good DC PS for almost nothing ... </a:t>
            </a:r>
          </a:p>
          <a:p>
            <a:r>
              <a:rPr lang="is-IS" sz="2000" dirty="0">
                <a:latin typeface="Arial" charset="0"/>
                <a:ea typeface="ＭＳ Ｐゴシック" charset="0"/>
                <a:cs typeface="ＭＳ Ｐゴシック" charset="0"/>
              </a:rPr>
              <a:t>Google “LM317 datasheet“, and look for a pdf file (there‘s a plethora of companies trying to make money selling data sheets or ads around them – try to avoid that spam by looking for pdfs</a:t>
            </a:r>
          </a:p>
          <a:p>
            <a:pPr lvl="1"/>
            <a:endParaRPr lang="is-IS" sz="1600" dirty="0">
              <a:latin typeface="Arial" charset="0"/>
              <a:ea typeface="ＭＳ Ｐゴシック" charset="0"/>
              <a:cs typeface="ＭＳ Ｐゴシック" charset="0"/>
            </a:endParaRPr>
          </a:p>
          <a:p>
            <a:endParaRPr lang="en-US" sz="2000" dirty="0">
              <a:latin typeface="Arial" charset="0"/>
              <a:ea typeface="ＭＳ Ｐゴシック" charset="0"/>
              <a:cs typeface="ＭＳ Ｐゴシック" charset="0"/>
            </a:endParaRPr>
          </a:p>
        </p:txBody>
      </p:sp>
      <p:sp>
        <p:nvSpPr>
          <p:cNvPr id="2" name="TextBox 1">
            <a:extLst>
              <a:ext uri="{FF2B5EF4-FFF2-40B4-BE49-F238E27FC236}">
                <a16:creationId xmlns:a16="http://schemas.microsoft.com/office/drawing/2014/main" id="{927B4FF3-A0B5-EF4B-A91E-472B657A5250}"/>
              </a:ext>
            </a:extLst>
          </p:cNvPr>
          <p:cNvSpPr txBox="1"/>
          <p:nvPr/>
        </p:nvSpPr>
        <p:spPr>
          <a:xfrm>
            <a:off x="600635" y="6271145"/>
            <a:ext cx="8392538" cy="369332"/>
          </a:xfrm>
          <a:prstGeom prst="rect">
            <a:avLst/>
          </a:prstGeom>
          <a:noFill/>
        </p:spPr>
        <p:txBody>
          <a:bodyPr wrap="square" rtlCol="0">
            <a:spAutoFit/>
          </a:bodyPr>
          <a:lstStyle/>
          <a:p>
            <a:r>
              <a:rPr lang="en-US" dirty="0">
                <a:hlinkClick r:id="rId2"/>
              </a:rPr>
              <a:t>https://cdn.sparkfun.com/datasheets/Components/EL/EL_Escudo_Dos/LM317.pdf</a:t>
            </a:r>
            <a:r>
              <a:rPr lang="en-US" dirty="0"/>
              <a:t> </a:t>
            </a:r>
          </a:p>
        </p:txBody>
      </p:sp>
      <p:sp>
        <p:nvSpPr>
          <p:cNvPr id="12" name="Title 1">
            <a:extLst>
              <a:ext uri="{FF2B5EF4-FFF2-40B4-BE49-F238E27FC236}">
                <a16:creationId xmlns:a16="http://schemas.microsoft.com/office/drawing/2014/main" id="{81A1E3EA-02D9-CE4C-9BEE-97AFCAD38498}"/>
              </a:ext>
            </a:extLst>
          </p:cNvPr>
          <p:cNvSpPr txBox="1">
            <a:spLocks/>
          </p:cNvSpPr>
          <p:nvPr/>
        </p:nvSpPr>
        <p:spPr>
          <a:xfrm>
            <a:off x="104078" y="15355"/>
            <a:ext cx="8582722"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a:lstStyle>
          <a:p>
            <a:r>
              <a:rPr lang="is-IS" dirty="0"/>
              <a:t>Building a variable DC voltage source</a:t>
            </a:r>
            <a:endParaRPr lang="en-US" dirty="0"/>
          </a:p>
        </p:txBody>
      </p:sp>
    </p:spTree>
    <p:extLst>
      <p:ext uri="{BB962C8B-B14F-4D97-AF65-F5344CB8AC3E}">
        <p14:creationId xmlns:p14="http://schemas.microsoft.com/office/powerpoint/2010/main" val="12199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55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5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55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55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3"/>
          <p:cNvPicPr>
            <a:picLocks noChangeAspect="1"/>
          </p:cNvPicPr>
          <p:nvPr/>
        </p:nvPicPr>
        <p:blipFill>
          <a:blip r:embed="rId2">
            <a:extLst>
              <a:ext uri="{28A0092B-C50C-407E-A947-70E740481C1C}">
                <a14:useLocalDpi xmlns:a14="http://schemas.microsoft.com/office/drawing/2010/main" val="0"/>
              </a:ext>
            </a:extLst>
          </a:blip>
          <a:srcRect b="45834"/>
          <a:stretch>
            <a:fillRect/>
          </a:stretch>
        </p:blipFill>
        <p:spPr bwMode="auto">
          <a:xfrm>
            <a:off x="0" y="0"/>
            <a:ext cx="89090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78" name="TextBox 1"/>
          <p:cNvSpPr txBox="1">
            <a:spLocks noChangeArrowheads="1"/>
          </p:cNvSpPr>
          <p:nvPr/>
        </p:nvSpPr>
        <p:spPr bwMode="auto">
          <a:xfrm>
            <a:off x="3962400" y="23947"/>
            <a:ext cx="25590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6000" b="1" dirty="0">
                <a:solidFill>
                  <a:srgbClr val="FF0000"/>
                </a:solidFill>
              </a:rPr>
              <a:t>&lt;$0.20</a:t>
            </a:r>
          </a:p>
        </p:txBody>
      </p:sp>
      <p:sp>
        <p:nvSpPr>
          <p:cNvPr id="2" name="TextBox 1"/>
          <p:cNvSpPr txBox="1"/>
          <p:nvPr/>
        </p:nvSpPr>
        <p:spPr>
          <a:xfrm>
            <a:off x="3657600" y="914400"/>
            <a:ext cx="4724400" cy="461665"/>
          </a:xfrm>
          <a:prstGeom prst="rect">
            <a:avLst/>
          </a:prstGeom>
          <a:noFill/>
        </p:spPr>
        <p:txBody>
          <a:bodyPr wrap="square" rtlCol="0">
            <a:spAutoFit/>
          </a:bodyPr>
          <a:lstStyle/>
          <a:p>
            <a:r>
              <a:rPr lang="en-US" dirty="0">
                <a:solidFill>
                  <a:srgbClr val="FF0000"/>
                </a:solidFill>
              </a:rPr>
              <a:t>Google: “LM317 datasheet </a:t>
            </a:r>
            <a:r>
              <a:rPr lang="en-US" dirty="0" err="1">
                <a:solidFill>
                  <a:srgbClr val="FF0000"/>
                </a:solidFill>
              </a:rPr>
              <a:t>pdf</a:t>
            </a:r>
            <a:r>
              <a:rPr lang="en-US" dirty="0">
                <a:solidFill>
                  <a:srgbClr val="FF0000"/>
                </a:solidFill>
              </a:rPr>
              <a:t>”</a:t>
            </a:r>
          </a:p>
        </p:txBody>
      </p:sp>
    </p:spTree>
    <p:extLst>
      <p:ext uri="{BB962C8B-B14F-4D97-AF65-F5344CB8AC3E}">
        <p14:creationId xmlns:p14="http://schemas.microsoft.com/office/powerpoint/2010/main" val="1815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31800"/>
            <a:ext cx="9144000" cy="598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71709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3400" y="2293938"/>
            <a:ext cx="3454400" cy="460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Title 1"/>
          <p:cNvSpPr>
            <a:spLocks noGrp="1"/>
          </p:cNvSpPr>
          <p:nvPr>
            <p:ph type="title"/>
          </p:nvPr>
        </p:nvSpPr>
        <p:spPr/>
        <p:txBody>
          <a:bodyPr/>
          <a:lstStyle/>
          <a:p>
            <a:r>
              <a:rPr lang="en-US">
                <a:latin typeface="Arial" charset="0"/>
                <a:ea typeface="ＭＳ Ｐゴシック" charset="0"/>
                <a:cs typeface="ＭＳ Ｐゴシック" charset="0"/>
              </a:rPr>
              <a:t>How to parse all this?</a:t>
            </a:r>
          </a:p>
        </p:txBody>
      </p:sp>
      <p:sp>
        <p:nvSpPr>
          <p:cNvPr id="27651" name="Content Placeholder 2"/>
          <p:cNvSpPr>
            <a:spLocks noGrp="1"/>
          </p:cNvSpPr>
          <p:nvPr>
            <p:ph idx="1"/>
          </p:nvPr>
        </p:nvSpPr>
        <p:spPr>
          <a:xfrm>
            <a:off x="457199" y="1524000"/>
            <a:ext cx="8352263" cy="4525963"/>
          </a:xfrm>
        </p:spPr>
        <p:txBody>
          <a:bodyPr>
            <a:normAutofit fontScale="92500"/>
          </a:bodyPr>
          <a:lstStyle/>
          <a:p>
            <a:r>
              <a:rPr lang="en-US" dirty="0">
                <a:latin typeface="Arial" charset="0"/>
                <a:ea typeface="ＭＳ Ｐゴシック" charset="0"/>
                <a:cs typeface="ＭＳ Ｐゴシック" charset="0"/>
              </a:rPr>
              <a:t>Absolute Maximum Ratings on pg. 1 are important</a:t>
            </a:r>
          </a:p>
          <a:p>
            <a:r>
              <a:rPr lang="en-US" dirty="0">
                <a:latin typeface="Arial" charset="0"/>
                <a:ea typeface="ＭＳ Ｐゴシック" charset="0"/>
                <a:cs typeface="ＭＳ Ｐゴシック" charset="0"/>
              </a:rPr>
              <a:t>Scan … I look at the units in the tables, the axes on the graphs</a:t>
            </a:r>
          </a:p>
          <a:p>
            <a:r>
              <a:rPr lang="en-US" dirty="0">
                <a:latin typeface="Arial" charset="0"/>
                <a:ea typeface="ＭＳ Ｐゴシック" charset="0"/>
                <a:cs typeface="ＭＳ Ｐゴシック" charset="0"/>
              </a:rPr>
              <a:t>Jump to Applications: </a:t>
            </a:r>
          </a:p>
          <a:p>
            <a:pPr marL="0" indent="0">
              <a:buNone/>
            </a:pPr>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Data sheets are like an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encyclopedia … you don’t</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read them linearly, but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look for answers within</a:t>
            </a:r>
          </a:p>
          <a:p>
            <a:r>
              <a:rPr lang="en-US" dirty="0">
                <a:latin typeface="Arial" charset="0"/>
                <a:ea typeface="ＭＳ Ｐゴシック" charset="0"/>
                <a:cs typeface="ＭＳ Ｐゴシック" charset="0"/>
              </a:rPr>
              <a:t>Always build simple circuits – don’t assume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you understand these devices …</a:t>
            </a:r>
          </a:p>
          <a:p>
            <a:r>
              <a:rPr lang="en-US" dirty="0">
                <a:latin typeface="Arial" charset="0"/>
                <a:ea typeface="ＭＳ Ｐゴシック" charset="0"/>
                <a:cs typeface="ＭＳ Ｐゴシック" charset="0"/>
              </a:rPr>
              <a:t>Treat them as mystery boxes &amp; characterize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them empirically</a:t>
            </a:r>
          </a:p>
        </p:txBody>
      </p:sp>
    </p:spTree>
    <p:extLst>
      <p:ext uri="{BB962C8B-B14F-4D97-AF65-F5344CB8AC3E}">
        <p14:creationId xmlns:p14="http://schemas.microsoft.com/office/powerpoint/2010/main" val="83531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52B35FC5-AB6F-6B46-91B8-BB1F54274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800" y="721113"/>
            <a:ext cx="2946400" cy="1981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04800" y="1295400"/>
            <a:ext cx="7772400" cy="5105400"/>
          </a:xfrm>
        </p:spPr>
        <p:txBody>
          <a:bodyPr>
            <a:normAutofit fontScale="92500" lnSpcReduction="10000"/>
          </a:bodyPr>
          <a:lstStyle/>
          <a:p>
            <a:pPr>
              <a:defRPr/>
            </a:pPr>
            <a:r>
              <a:rPr lang="en-US" dirty="0"/>
              <a:t> Based on the App Note</a:t>
            </a:r>
          </a:p>
          <a:p>
            <a:pPr marL="0" indent="0">
              <a:buFontTx/>
              <a:buNone/>
              <a:defRPr/>
            </a:pPr>
            <a:r>
              <a:rPr lang="en-US" dirty="0"/>
              <a:t>	</a:t>
            </a:r>
            <a:r>
              <a:rPr lang="en-US" dirty="0" err="1"/>
              <a:t>V</a:t>
            </a:r>
            <a:r>
              <a:rPr lang="en-US" baseline="-25000" dirty="0" err="1"/>
              <a:t>out</a:t>
            </a:r>
            <a:r>
              <a:rPr lang="en-US" dirty="0"/>
              <a:t> = V</a:t>
            </a:r>
            <a:r>
              <a:rPr lang="en-US" baseline="-25000" dirty="0"/>
              <a:t>REF</a:t>
            </a:r>
            <a:r>
              <a:rPr lang="en-US" dirty="0"/>
              <a:t> * (1+R</a:t>
            </a:r>
            <a:r>
              <a:rPr lang="en-US" baseline="-25000" dirty="0"/>
              <a:t>2</a:t>
            </a:r>
            <a:r>
              <a:rPr lang="en-US" dirty="0"/>
              <a:t>/R</a:t>
            </a:r>
            <a:r>
              <a:rPr lang="en-US" baseline="-25000" dirty="0"/>
              <a:t>1</a:t>
            </a:r>
            <a:r>
              <a:rPr lang="en-US" dirty="0"/>
              <a:t>) + </a:t>
            </a:r>
            <a:r>
              <a:rPr lang="en-US" dirty="0" err="1"/>
              <a:t>i</a:t>
            </a:r>
            <a:r>
              <a:rPr lang="en-US" baseline="-25000" dirty="0" err="1"/>
              <a:t>Adj</a:t>
            </a:r>
            <a:r>
              <a:rPr lang="en-US" dirty="0"/>
              <a:t> * R</a:t>
            </a:r>
            <a:r>
              <a:rPr lang="en-US" baseline="-25000" dirty="0"/>
              <a:t>2</a:t>
            </a:r>
          </a:p>
          <a:p>
            <a:pPr lvl="1">
              <a:defRPr/>
            </a:pPr>
            <a:r>
              <a:rPr lang="en-US" dirty="0"/>
              <a:t>From the specs: </a:t>
            </a:r>
            <a:r>
              <a:rPr lang="en-US" dirty="0" err="1"/>
              <a:t>i</a:t>
            </a:r>
            <a:r>
              <a:rPr lang="en-US" baseline="-25000" dirty="0" err="1"/>
              <a:t>Adj</a:t>
            </a:r>
            <a:r>
              <a:rPr lang="en-US" dirty="0"/>
              <a:t> &lt; 50</a:t>
            </a:r>
            <a:r>
              <a:rPr lang="en-US" dirty="0">
                <a:latin typeface="Symbol" charset="2"/>
                <a:cs typeface="Symbol" charset="2"/>
              </a:rPr>
              <a:t>m</a:t>
            </a:r>
            <a:r>
              <a:rPr lang="en-US" dirty="0"/>
              <a:t>A &amp; V</a:t>
            </a:r>
            <a:r>
              <a:rPr lang="en-US" baseline="-25000" dirty="0"/>
              <a:t>REF</a:t>
            </a:r>
            <a:r>
              <a:rPr lang="en-US" dirty="0"/>
              <a:t> = 1.25V (2 </a:t>
            </a:r>
            <a:r>
              <a:rPr lang="en-US" dirty="0" err="1"/>
              <a:t>eqns</a:t>
            </a:r>
            <a:r>
              <a:rPr lang="en-US" dirty="0"/>
              <a:t>)</a:t>
            </a:r>
          </a:p>
          <a:p>
            <a:pPr lvl="1">
              <a:defRPr/>
            </a:pPr>
            <a:r>
              <a:rPr lang="en-US" dirty="0"/>
              <a:t>Pick i</a:t>
            </a:r>
            <a:r>
              <a:rPr lang="en-US" baseline="-25000" dirty="0"/>
              <a:t>1</a:t>
            </a:r>
            <a:r>
              <a:rPr lang="en-US" dirty="0"/>
              <a:t> ~ 100* </a:t>
            </a:r>
            <a:r>
              <a:rPr lang="en-US" dirty="0" err="1"/>
              <a:t>i</a:t>
            </a:r>
            <a:r>
              <a:rPr lang="en-US" baseline="-25000" dirty="0" err="1"/>
              <a:t>Adj</a:t>
            </a:r>
            <a:r>
              <a:rPr lang="en-US" dirty="0"/>
              <a:t> ~ 5mA to ignore last term</a:t>
            </a:r>
          </a:p>
          <a:p>
            <a:pPr lvl="1">
              <a:defRPr/>
            </a:pPr>
            <a:r>
              <a:rPr lang="en-US" dirty="0"/>
              <a:t>R</a:t>
            </a:r>
            <a:r>
              <a:rPr lang="en-US" baseline="-25000" dirty="0"/>
              <a:t>1</a:t>
            </a:r>
            <a:r>
              <a:rPr lang="en-US" dirty="0"/>
              <a:t> = 1.25V/5mA = 250</a:t>
            </a:r>
            <a:r>
              <a:rPr lang="en-US" dirty="0">
                <a:latin typeface="Symbol" charset="2"/>
                <a:cs typeface="Symbol" charset="2"/>
              </a:rPr>
              <a:t>W</a:t>
            </a:r>
            <a:r>
              <a:rPr lang="en-US" dirty="0"/>
              <a:t> </a:t>
            </a:r>
          </a:p>
          <a:p>
            <a:pPr lvl="1">
              <a:defRPr/>
            </a:pPr>
            <a:r>
              <a:rPr lang="en-US" dirty="0"/>
              <a:t>12V = 1.25(1+R</a:t>
            </a:r>
            <a:r>
              <a:rPr lang="en-US" baseline="-25000" dirty="0"/>
              <a:t>2</a:t>
            </a:r>
            <a:r>
              <a:rPr lang="en-US" dirty="0"/>
              <a:t>/R</a:t>
            </a:r>
            <a:r>
              <a:rPr lang="en-US" baseline="-25000" dirty="0"/>
              <a:t>1</a:t>
            </a:r>
            <a:r>
              <a:rPr lang="en-US" dirty="0"/>
              <a:t>) </a:t>
            </a:r>
            <a:r>
              <a:rPr lang="en-US" dirty="0">
                <a:latin typeface="Wingdings"/>
                <a:ea typeface="Wingdings"/>
                <a:cs typeface="Wingdings"/>
                <a:sym typeface="Wingdings"/>
              </a:rPr>
              <a:t></a:t>
            </a:r>
            <a:r>
              <a:rPr lang="en-US" dirty="0"/>
              <a:t> R</a:t>
            </a:r>
            <a:r>
              <a:rPr lang="en-US" baseline="-25000" dirty="0"/>
              <a:t>2</a:t>
            </a:r>
            <a:r>
              <a:rPr lang="en-US" dirty="0"/>
              <a:t>/R</a:t>
            </a:r>
            <a:r>
              <a:rPr lang="en-US" baseline="-25000" dirty="0"/>
              <a:t>1</a:t>
            </a:r>
            <a:r>
              <a:rPr lang="en-US" dirty="0"/>
              <a:t> ~ 9. </a:t>
            </a:r>
          </a:p>
          <a:p>
            <a:pPr lvl="1">
              <a:defRPr/>
            </a:pPr>
            <a:r>
              <a:rPr lang="en-US" dirty="0"/>
              <a:t>9*250</a:t>
            </a:r>
            <a:r>
              <a:rPr lang="en-US" dirty="0">
                <a:latin typeface="Symbol" charset="2"/>
                <a:cs typeface="Symbol" charset="2"/>
              </a:rPr>
              <a:t>W</a:t>
            </a:r>
            <a:r>
              <a:rPr lang="en-US" dirty="0"/>
              <a:t>  = 2250</a:t>
            </a:r>
            <a:r>
              <a:rPr lang="en-US" dirty="0">
                <a:latin typeface="Symbol" charset="2"/>
                <a:cs typeface="Symbol" charset="2"/>
              </a:rPr>
              <a:t>W</a:t>
            </a:r>
            <a:r>
              <a:rPr lang="en-US" dirty="0"/>
              <a:t>  pot, but we don’t have one … </a:t>
            </a:r>
          </a:p>
          <a:p>
            <a:pPr lvl="1">
              <a:defRPr/>
            </a:pPr>
            <a:r>
              <a:rPr lang="en-US" dirty="0"/>
              <a:t>We have a 10k pot, so working backwards, R1 = R2/9= 1.1k</a:t>
            </a:r>
            <a:r>
              <a:rPr lang="en-US" dirty="0">
                <a:latin typeface="Symbol" charset="2"/>
                <a:cs typeface="Symbol" charset="2"/>
              </a:rPr>
              <a:t>W</a:t>
            </a:r>
            <a:endParaRPr lang="en-US" dirty="0"/>
          </a:p>
          <a:p>
            <a:pPr>
              <a:defRPr/>
            </a:pPr>
            <a:endParaRPr lang="en-US" dirty="0"/>
          </a:p>
          <a:p>
            <a:pPr>
              <a:defRPr/>
            </a:pPr>
            <a:r>
              <a:rPr lang="en-US" dirty="0"/>
              <a:t>So we’ve designed our power supply! </a:t>
            </a:r>
          </a:p>
          <a:p>
            <a:pPr lvl="1">
              <a:defRPr/>
            </a:pPr>
            <a:r>
              <a:rPr lang="en-US" dirty="0"/>
              <a:t>The reductionist approach to engineering – </a:t>
            </a:r>
            <a:br>
              <a:rPr lang="en-US" dirty="0"/>
            </a:br>
            <a:r>
              <a:rPr lang="en-US" dirty="0"/>
              <a:t>divide and conquer</a:t>
            </a:r>
          </a:p>
          <a:p>
            <a:pPr>
              <a:defRPr/>
            </a:pPr>
            <a:r>
              <a:rPr lang="en-US" sz="2000" dirty="0"/>
              <a:t>To build it, do we need a 1.1k resistor?? What should we use? </a:t>
            </a:r>
          </a:p>
          <a:p>
            <a:pPr>
              <a:defRPr/>
            </a:pPr>
            <a:endParaRPr lang="en-US" dirty="0"/>
          </a:p>
          <a:p>
            <a:pPr>
              <a:defRPr/>
            </a:pPr>
            <a:r>
              <a:rPr lang="en-US" dirty="0"/>
              <a:t>What else is missing? </a:t>
            </a:r>
          </a:p>
        </p:txBody>
      </p:sp>
      <p:sp>
        <p:nvSpPr>
          <p:cNvPr id="2" name="Title 1"/>
          <p:cNvSpPr>
            <a:spLocks noGrp="1"/>
          </p:cNvSpPr>
          <p:nvPr>
            <p:ph type="title"/>
          </p:nvPr>
        </p:nvSpPr>
        <p:spPr/>
        <p:txBody>
          <a:bodyPr>
            <a:normAutofit fontScale="90000"/>
          </a:bodyPr>
          <a:lstStyle/>
          <a:p>
            <a:pPr>
              <a:defRPr/>
            </a:pPr>
            <a:r>
              <a:rPr lang="en-US" dirty="0">
                <a:cs typeface="Symbol" charset="2"/>
              </a:rPr>
              <a:t>Our First LM317 design</a:t>
            </a:r>
            <a:br>
              <a:rPr lang="en-US" dirty="0">
                <a:cs typeface="Symbol" charset="2"/>
              </a:rPr>
            </a:br>
            <a:endParaRPr lang="en-US" dirty="0"/>
          </a:p>
        </p:txBody>
      </p:sp>
      <p:sp>
        <p:nvSpPr>
          <p:cNvPr id="4" name="TextBox 3">
            <a:extLst>
              <a:ext uri="{FF2B5EF4-FFF2-40B4-BE49-F238E27FC236}">
                <a16:creationId xmlns:a16="http://schemas.microsoft.com/office/drawing/2014/main" id="{F8DABCED-B398-0D46-B61A-A4C1ABAF6215}"/>
              </a:ext>
            </a:extLst>
          </p:cNvPr>
          <p:cNvSpPr txBox="1"/>
          <p:nvPr/>
        </p:nvSpPr>
        <p:spPr>
          <a:xfrm>
            <a:off x="6095999" y="2860490"/>
            <a:ext cx="3174139" cy="646331"/>
          </a:xfrm>
          <a:prstGeom prst="rect">
            <a:avLst/>
          </a:prstGeom>
          <a:noFill/>
        </p:spPr>
        <p:txBody>
          <a:bodyPr wrap="none" rtlCol="0">
            <a:spAutoFit/>
          </a:bodyPr>
          <a:lstStyle/>
          <a:p>
            <a:r>
              <a:rPr lang="en-US" dirty="0" err="1"/>
              <a:t>V</a:t>
            </a:r>
            <a:r>
              <a:rPr lang="en-US" baseline="-25000" dirty="0" err="1"/>
              <a:t>out</a:t>
            </a:r>
            <a:r>
              <a:rPr lang="en-US" dirty="0"/>
              <a:t> = V</a:t>
            </a:r>
            <a:r>
              <a:rPr lang="en-US" baseline="-25000" dirty="0"/>
              <a:t>REF</a:t>
            </a:r>
            <a:r>
              <a:rPr lang="en-US" dirty="0"/>
              <a:t> (1 + R2/R1) + I</a:t>
            </a:r>
            <a:r>
              <a:rPr lang="en-US" baseline="-25000" dirty="0"/>
              <a:t>ADJ</a:t>
            </a:r>
            <a:r>
              <a:rPr lang="en-US" dirty="0"/>
              <a:t> R2 </a:t>
            </a:r>
          </a:p>
          <a:p>
            <a:endParaRPr lang="en-US" dirty="0"/>
          </a:p>
        </p:txBody>
      </p:sp>
    </p:spTree>
    <p:extLst>
      <p:ext uri="{BB962C8B-B14F-4D97-AF65-F5344CB8AC3E}">
        <p14:creationId xmlns:p14="http://schemas.microsoft.com/office/powerpoint/2010/main" val="914404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1A2D-A5B6-3C41-BB8C-C5C6B8A4D4CF}"/>
              </a:ext>
            </a:extLst>
          </p:cNvPr>
          <p:cNvSpPr>
            <a:spLocks noGrp="1"/>
          </p:cNvSpPr>
          <p:nvPr>
            <p:ph type="title"/>
          </p:nvPr>
        </p:nvSpPr>
        <p:spPr/>
        <p:txBody>
          <a:bodyPr/>
          <a:lstStyle/>
          <a:p>
            <a:r>
              <a:rPr lang="en-US" dirty="0"/>
              <a:t>Simulation</a:t>
            </a:r>
          </a:p>
        </p:txBody>
      </p:sp>
      <p:sp>
        <p:nvSpPr>
          <p:cNvPr id="3" name="Content Placeholder 2">
            <a:extLst>
              <a:ext uri="{FF2B5EF4-FFF2-40B4-BE49-F238E27FC236}">
                <a16:creationId xmlns:a16="http://schemas.microsoft.com/office/drawing/2014/main" id="{973306BA-FB60-1D4B-980F-46F1BCFE1F4F}"/>
              </a:ext>
            </a:extLst>
          </p:cNvPr>
          <p:cNvSpPr>
            <a:spLocks noGrp="1"/>
          </p:cNvSpPr>
          <p:nvPr>
            <p:ph idx="1"/>
          </p:nvPr>
        </p:nvSpPr>
        <p:spPr/>
        <p:txBody>
          <a:bodyPr>
            <a:normAutofit fontScale="92500" lnSpcReduction="10000"/>
          </a:bodyPr>
          <a:lstStyle/>
          <a:p>
            <a:r>
              <a:rPr lang="en-US" dirty="0"/>
              <a:t>Simulation is another powerful method that suggests circuit behavior</a:t>
            </a:r>
          </a:p>
          <a:p>
            <a:r>
              <a:rPr lang="en-US" dirty="0"/>
              <a:t>Eagle and other CAD tools offer simulation engines</a:t>
            </a:r>
          </a:p>
          <a:p>
            <a:pPr lvl="1"/>
            <a:r>
              <a:rPr lang="en-US" dirty="0"/>
              <a:t>SPICE is the most common discrete component circuit simulator</a:t>
            </a:r>
          </a:p>
          <a:p>
            <a:pPr lvl="1"/>
            <a:r>
              <a:rPr lang="en-US" dirty="0"/>
              <a:t>Other simulators are used for ICs (e.g., MOSIS)</a:t>
            </a:r>
          </a:p>
          <a:p>
            <a:pPr lvl="1"/>
            <a:r>
              <a:rPr lang="en-US" dirty="0"/>
              <a:t>Since ~1990, computers became too</a:t>
            </a:r>
            <a:br>
              <a:rPr lang="en-US" dirty="0"/>
            </a:br>
            <a:r>
              <a:rPr lang="en-US" dirty="0"/>
              <a:t>complex for humans to design so we</a:t>
            </a:r>
            <a:br>
              <a:rPr lang="en-US" dirty="0"/>
            </a:br>
            <a:r>
              <a:rPr lang="en-US" dirty="0"/>
              <a:t>program simulators to design them</a:t>
            </a:r>
          </a:p>
          <a:p>
            <a:r>
              <a:rPr lang="en-US" dirty="0"/>
              <a:t>Instead of using a proprietary, </a:t>
            </a:r>
            <a:br>
              <a:rPr lang="en-US" dirty="0"/>
            </a:br>
            <a:r>
              <a:rPr lang="en-US" dirty="0"/>
              <a:t>special-purpose simulator, I’ll</a:t>
            </a:r>
            <a:br>
              <a:rPr lang="en-US" dirty="0"/>
            </a:br>
            <a:r>
              <a:rPr lang="en-US" dirty="0"/>
              <a:t>show you how to simulate circuits</a:t>
            </a:r>
            <a:br>
              <a:rPr lang="en-US" dirty="0"/>
            </a:br>
            <a:r>
              <a:rPr lang="en-US" dirty="0"/>
              <a:t>(and many other things) from first </a:t>
            </a:r>
            <a:br>
              <a:rPr lang="en-US" dirty="0"/>
            </a:br>
            <a:r>
              <a:rPr lang="en-US" dirty="0"/>
              <a:t>principles in </a:t>
            </a:r>
            <a:r>
              <a:rPr lang="en-US" dirty="0" err="1"/>
              <a:t>Matlab</a:t>
            </a:r>
            <a:br>
              <a:rPr lang="en-US" dirty="0"/>
            </a:br>
            <a:endParaRPr lang="en-US" dirty="0"/>
          </a:p>
          <a:p>
            <a:r>
              <a:rPr lang="en-US" dirty="0">
                <a:hlinkClick r:id="rId2"/>
              </a:rPr>
              <a:t>LM317simulation.mlx</a:t>
            </a:r>
            <a:endParaRPr lang="en-US" dirty="0"/>
          </a:p>
        </p:txBody>
      </p:sp>
      <p:pic>
        <p:nvPicPr>
          <p:cNvPr id="5" name="Picture 4" descr="A picture containing text, indoor, person&#10;&#10;Description automatically generated">
            <a:extLst>
              <a:ext uri="{FF2B5EF4-FFF2-40B4-BE49-F238E27FC236}">
                <a16:creationId xmlns:a16="http://schemas.microsoft.com/office/drawing/2014/main" id="{37B19EE7-A29A-984E-B58E-21785148279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tretch>
            <a:fillRect/>
          </a:stretch>
        </p:blipFill>
        <p:spPr>
          <a:xfrm>
            <a:off x="5245650" y="3119517"/>
            <a:ext cx="3840116" cy="3015940"/>
          </a:xfrm>
          <a:prstGeom prst="rect">
            <a:avLst/>
          </a:prstGeom>
        </p:spPr>
      </p:pic>
      <p:sp>
        <p:nvSpPr>
          <p:cNvPr id="6" name="TextBox 5">
            <a:extLst>
              <a:ext uri="{FF2B5EF4-FFF2-40B4-BE49-F238E27FC236}">
                <a16:creationId xmlns:a16="http://schemas.microsoft.com/office/drawing/2014/main" id="{CF396151-E9DD-8B44-B532-E0AA11BA20E9}"/>
              </a:ext>
            </a:extLst>
          </p:cNvPr>
          <p:cNvSpPr txBox="1"/>
          <p:nvPr/>
        </p:nvSpPr>
        <p:spPr>
          <a:xfrm>
            <a:off x="5245650" y="6211669"/>
            <a:ext cx="3888059" cy="646331"/>
          </a:xfrm>
          <a:prstGeom prst="rect">
            <a:avLst/>
          </a:prstGeom>
          <a:noFill/>
        </p:spPr>
        <p:txBody>
          <a:bodyPr wrap="square" rtlCol="0">
            <a:spAutoFit/>
          </a:bodyPr>
          <a:lstStyle/>
          <a:p>
            <a:r>
              <a:rPr lang="en-US" dirty="0"/>
              <a:t>From Robert Pease (1991) “Troubleshooting Analog Circuits”</a:t>
            </a:r>
          </a:p>
        </p:txBody>
      </p:sp>
    </p:spTree>
    <p:extLst>
      <p:ext uri="{BB962C8B-B14F-4D97-AF65-F5344CB8AC3E}">
        <p14:creationId xmlns:p14="http://schemas.microsoft.com/office/powerpoint/2010/main" val="188314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itting, standing, mountain, person&#10;&#10;Description automatically generated">
            <a:extLst>
              <a:ext uri="{FF2B5EF4-FFF2-40B4-BE49-F238E27FC236}">
                <a16:creationId xmlns:a16="http://schemas.microsoft.com/office/drawing/2014/main" id="{702A455C-1E45-524D-BD18-4C0275A642D0}"/>
              </a:ext>
            </a:extLst>
          </p:cNvPr>
          <p:cNvPicPr>
            <a:picLocks noChangeAspect="1"/>
          </p:cNvPicPr>
          <p:nvPr/>
        </p:nvPicPr>
        <p:blipFill rotWithShape="1">
          <a:blip r:embed="rId2"/>
          <a:srcRect l="56255" t="9938" r="7937" b="24662"/>
          <a:stretch/>
        </p:blipFill>
        <p:spPr>
          <a:xfrm>
            <a:off x="7168817" y="68823"/>
            <a:ext cx="1975183" cy="2705560"/>
          </a:xfrm>
          <a:prstGeom prst="rect">
            <a:avLst/>
          </a:prstGeom>
        </p:spPr>
      </p:pic>
      <p:sp>
        <p:nvSpPr>
          <p:cNvPr id="2" name="Title 1">
            <a:extLst>
              <a:ext uri="{FF2B5EF4-FFF2-40B4-BE49-F238E27FC236}">
                <a16:creationId xmlns:a16="http://schemas.microsoft.com/office/drawing/2014/main" id="{DBCD452C-595F-C14A-8D83-54ADE82889D5}"/>
              </a:ext>
            </a:extLst>
          </p:cNvPr>
          <p:cNvSpPr>
            <a:spLocks noGrp="1"/>
          </p:cNvSpPr>
          <p:nvPr>
            <p:ph type="title"/>
          </p:nvPr>
        </p:nvSpPr>
        <p:spPr/>
        <p:txBody>
          <a:bodyPr/>
          <a:lstStyle/>
          <a:p>
            <a:r>
              <a:rPr lang="en-US" dirty="0"/>
              <a:t>Soldering saved my fish … </a:t>
            </a:r>
          </a:p>
        </p:txBody>
      </p:sp>
      <p:sp>
        <p:nvSpPr>
          <p:cNvPr id="3" name="Content Placeholder 2">
            <a:extLst>
              <a:ext uri="{FF2B5EF4-FFF2-40B4-BE49-F238E27FC236}">
                <a16:creationId xmlns:a16="http://schemas.microsoft.com/office/drawing/2014/main" id="{1C17821C-23DB-0946-800F-F985BB4E7791}"/>
              </a:ext>
            </a:extLst>
          </p:cNvPr>
          <p:cNvSpPr>
            <a:spLocks noGrp="1"/>
          </p:cNvSpPr>
          <p:nvPr>
            <p:ph idx="1"/>
          </p:nvPr>
        </p:nvSpPr>
        <p:spPr/>
        <p:txBody>
          <a:bodyPr/>
          <a:lstStyle/>
          <a:p>
            <a:r>
              <a:rPr lang="en-US" dirty="0"/>
              <a:t>My fish tank was 86 degrees at 7am … </a:t>
            </a:r>
          </a:p>
          <a:p>
            <a:r>
              <a:rPr lang="en-US" dirty="0"/>
              <a:t>It takes </a:t>
            </a:r>
            <a:r>
              <a:rPr lang="en-US" i="1" dirty="0"/>
              <a:t>a lot</a:t>
            </a:r>
            <a:r>
              <a:rPr lang="en-US" dirty="0"/>
              <a:t> of ice cubes to cool 70 </a:t>
            </a:r>
            <a:r>
              <a:rPr lang="en-US" i="1" dirty="0"/>
              <a:t>gallons</a:t>
            </a:r>
            <a:r>
              <a:rPr lang="en-US" dirty="0"/>
              <a:t> of hot water </a:t>
            </a:r>
          </a:p>
          <a:p>
            <a:r>
              <a:rPr lang="en-US" dirty="0"/>
              <a:t>What to do? </a:t>
            </a:r>
          </a:p>
          <a:p>
            <a:r>
              <a:rPr lang="en-US" dirty="0"/>
              <a:t>Evaporative cooling … </a:t>
            </a:r>
          </a:p>
        </p:txBody>
      </p:sp>
      <p:pic>
        <p:nvPicPr>
          <p:cNvPr id="5" name="Picture 4" descr="A picture containing table, indoor, sitting, wooden&#10;&#10;Description automatically generated">
            <a:extLst>
              <a:ext uri="{FF2B5EF4-FFF2-40B4-BE49-F238E27FC236}">
                <a16:creationId xmlns:a16="http://schemas.microsoft.com/office/drawing/2014/main" id="{EB2BAFC5-59ED-8846-A4DC-44EEC9431218}"/>
              </a:ext>
            </a:extLst>
          </p:cNvPr>
          <p:cNvPicPr>
            <a:picLocks noChangeAspect="1"/>
          </p:cNvPicPr>
          <p:nvPr/>
        </p:nvPicPr>
        <p:blipFill>
          <a:blip r:embed="rId3"/>
          <a:stretch>
            <a:fillRect/>
          </a:stretch>
        </p:blipFill>
        <p:spPr>
          <a:xfrm>
            <a:off x="6202017" y="2964156"/>
            <a:ext cx="2868766" cy="3825021"/>
          </a:xfrm>
          <a:prstGeom prst="rect">
            <a:avLst/>
          </a:prstGeom>
        </p:spPr>
      </p:pic>
      <p:pic>
        <p:nvPicPr>
          <p:cNvPr id="9" name="Picture 8" descr="A picture containing indoor, food, kitchen, refrigerator&#10;&#10;Description automatically generated">
            <a:extLst>
              <a:ext uri="{FF2B5EF4-FFF2-40B4-BE49-F238E27FC236}">
                <a16:creationId xmlns:a16="http://schemas.microsoft.com/office/drawing/2014/main" id="{9E1517EE-5E8E-C148-AD00-8BB717EB81EB}"/>
              </a:ext>
            </a:extLst>
          </p:cNvPr>
          <p:cNvPicPr>
            <a:picLocks noChangeAspect="1"/>
          </p:cNvPicPr>
          <p:nvPr/>
        </p:nvPicPr>
        <p:blipFill>
          <a:blip r:embed="rId4"/>
          <a:stretch>
            <a:fillRect/>
          </a:stretch>
        </p:blipFill>
        <p:spPr>
          <a:xfrm>
            <a:off x="973503" y="2964155"/>
            <a:ext cx="5100028" cy="3825021"/>
          </a:xfrm>
          <a:prstGeom prst="rect">
            <a:avLst/>
          </a:prstGeom>
        </p:spPr>
      </p:pic>
    </p:spTree>
    <p:extLst>
      <p:ext uri="{BB962C8B-B14F-4D97-AF65-F5344CB8AC3E}">
        <p14:creationId xmlns:p14="http://schemas.microsoft.com/office/powerpoint/2010/main" val="1121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5B2B-C446-FC4D-96F3-A58D7CDAA268}"/>
              </a:ext>
            </a:extLst>
          </p:cNvPr>
          <p:cNvSpPr>
            <a:spLocks noGrp="1"/>
          </p:cNvSpPr>
          <p:nvPr>
            <p:ph type="title"/>
          </p:nvPr>
        </p:nvSpPr>
        <p:spPr/>
        <p:txBody>
          <a:bodyPr/>
          <a:lstStyle/>
          <a:p>
            <a:r>
              <a:rPr lang="en-US" dirty="0"/>
              <a:t>Design -&gt; Prototype -&gt; Construction</a:t>
            </a:r>
          </a:p>
        </p:txBody>
      </p:sp>
      <p:sp>
        <p:nvSpPr>
          <p:cNvPr id="3" name="Content Placeholder 2">
            <a:extLst>
              <a:ext uri="{FF2B5EF4-FFF2-40B4-BE49-F238E27FC236}">
                <a16:creationId xmlns:a16="http://schemas.microsoft.com/office/drawing/2014/main" id="{5792D907-5398-994C-B3FA-D8E8BD34A0AC}"/>
              </a:ext>
            </a:extLst>
          </p:cNvPr>
          <p:cNvSpPr>
            <a:spLocks noGrp="1"/>
          </p:cNvSpPr>
          <p:nvPr>
            <p:ph idx="1"/>
          </p:nvPr>
        </p:nvSpPr>
        <p:spPr/>
        <p:txBody>
          <a:bodyPr/>
          <a:lstStyle/>
          <a:p>
            <a:r>
              <a:rPr lang="en-US" dirty="0"/>
              <a:t>After drawing a schematic …</a:t>
            </a:r>
          </a:p>
          <a:p>
            <a:r>
              <a:rPr lang="en-US" dirty="0"/>
              <a:t>Validate design by building a prototype</a:t>
            </a:r>
          </a:p>
          <a:p>
            <a:r>
              <a:rPr lang="en-US" dirty="0"/>
              <a:t>The engineering trade-offs in a prototype are ease and  flexibility over robustness – because the prototype only has to work long enough to prove the concept (and to explore revisions that might improve performance)</a:t>
            </a:r>
          </a:p>
          <a:p>
            <a:r>
              <a:rPr lang="en-US" dirty="0"/>
              <a:t>Implicit in each step is testing and debugging</a:t>
            </a:r>
          </a:p>
          <a:p>
            <a:pPr lvl="1"/>
            <a:r>
              <a:rPr lang="en-US" dirty="0"/>
              <a:t>What are the expected characteristics?</a:t>
            </a:r>
          </a:p>
          <a:p>
            <a:pPr lvl="1"/>
            <a:r>
              <a:rPr lang="en-US" dirty="0"/>
              <a:t>How will we know if its working or not?</a:t>
            </a:r>
          </a:p>
          <a:p>
            <a:pPr lvl="1"/>
            <a:r>
              <a:rPr lang="en-US" dirty="0"/>
              <a:t>If not, how will we troubleshoot the problem(s)? </a:t>
            </a:r>
          </a:p>
        </p:txBody>
      </p:sp>
    </p:spTree>
    <p:extLst>
      <p:ext uri="{BB962C8B-B14F-4D97-AF65-F5344CB8AC3E}">
        <p14:creationId xmlns:p14="http://schemas.microsoft.com/office/powerpoint/2010/main" val="2071510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AA58-78F7-9449-B155-1F3E69D27CDD}"/>
              </a:ext>
            </a:extLst>
          </p:cNvPr>
          <p:cNvSpPr>
            <a:spLocks noGrp="1"/>
          </p:cNvSpPr>
          <p:nvPr>
            <p:ph type="title"/>
          </p:nvPr>
        </p:nvSpPr>
        <p:spPr/>
        <p:txBody>
          <a:bodyPr/>
          <a:lstStyle/>
          <a:p>
            <a:r>
              <a:rPr lang="en-US" dirty="0"/>
              <a:t>Construction: prototype </a:t>
            </a:r>
            <a:r>
              <a:rPr lang="en-US" dirty="0">
                <a:sym typeface="Wingdings" pitchFamily="2" charset="2"/>
              </a:rPr>
              <a:t> solder</a:t>
            </a:r>
            <a:endParaRPr lang="en-US" dirty="0"/>
          </a:p>
        </p:txBody>
      </p:sp>
      <p:sp>
        <p:nvSpPr>
          <p:cNvPr id="3" name="Content Placeholder 2">
            <a:extLst>
              <a:ext uri="{FF2B5EF4-FFF2-40B4-BE49-F238E27FC236}">
                <a16:creationId xmlns:a16="http://schemas.microsoft.com/office/drawing/2014/main" id="{64B4EFE7-3787-7545-9FE1-8D23CE5EA9FF}"/>
              </a:ext>
            </a:extLst>
          </p:cNvPr>
          <p:cNvSpPr>
            <a:spLocks noGrp="1"/>
          </p:cNvSpPr>
          <p:nvPr>
            <p:ph idx="1"/>
          </p:nvPr>
        </p:nvSpPr>
        <p:spPr/>
        <p:txBody>
          <a:bodyPr>
            <a:normAutofit lnSpcReduction="10000"/>
          </a:bodyPr>
          <a:lstStyle/>
          <a:p>
            <a:r>
              <a:rPr lang="en-US" dirty="0"/>
              <a:t>Move the power supply circuit to the perforated brown board and solder it together, so it is robust and not dependent on the flakey breadboard connections</a:t>
            </a:r>
          </a:p>
          <a:p>
            <a:r>
              <a:rPr lang="en-US" i="1" dirty="0"/>
              <a:t>Normally</a:t>
            </a:r>
            <a:r>
              <a:rPr lang="en-US" dirty="0"/>
              <a:t>, you’d keep the prototype intact until you confirm the soldered device is working</a:t>
            </a:r>
          </a:p>
          <a:p>
            <a:pPr lvl="1"/>
            <a:r>
              <a:rPr lang="en-US" dirty="0"/>
              <a:t>Sometimes design flaws or other issues arise during construction, and the prototype remains useful – the cost of keeping it maybe small compared to the probability * cost of rebuilding it </a:t>
            </a:r>
          </a:p>
          <a:p>
            <a:r>
              <a:rPr lang="en-US" dirty="0"/>
              <a:t>As students, you don’t have a second set of parts, so you have no choice but to cannibalize the prototype – so take careful notes – e.g., make sure to use the same pins on the pots</a:t>
            </a:r>
          </a:p>
          <a:p>
            <a:r>
              <a:rPr lang="en-US" dirty="0"/>
              <a:t>Don’t let the mirror image of the back of the board vs. the front of the board confuse you … move slowly and methodologically … </a:t>
            </a:r>
          </a:p>
          <a:p>
            <a:endParaRPr lang="en-US" dirty="0"/>
          </a:p>
        </p:txBody>
      </p:sp>
    </p:spTree>
    <p:extLst>
      <p:ext uri="{BB962C8B-B14F-4D97-AF65-F5344CB8AC3E}">
        <p14:creationId xmlns:p14="http://schemas.microsoft.com/office/powerpoint/2010/main" val="1267001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Soldering the DC Power supply</a:t>
            </a:r>
          </a:p>
        </p:txBody>
      </p:sp>
      <p:sp>
        <p:nvSpPr>
          <p:cNvPr id="3" name="Content Placeholder 2"/>
          <p:cNvSpPr>
            <a:spLocks noGrp="1"/>
          </p:cNvSpPr>
          <p:nvPr>
            <p:ph idx="1"/>
          </p:nvPr>
        </p:nvSpPr>
        <p:spPr>
          <a:xfrm>
            <a:off x="457200" y="1137223"/>
            <a:ext cx="8229600" cy="5641263"/>
          </a:xfrm>
        </p:spPr>
        <p:txBody>
          <a:bodyPr>
            <a:normAutofit/>
          </a:bodyPr>
          <a:lstStyle/>
          <a:p>
            <a:r>
              <a:rPr lang="en-US" dirty="0"/>
              <a:t>The schematic diagram should maximize the </a:t>
            </a:r>
            <a:r>
              <a:rPr lang="en-US" i="1" dirty="0"/>
              <a:t>functional </a:t>
            </a:r>
            <a:r>
              <a:rPr lang="en-US" dirty="0"/>
              <a:t>clarity of the circuit</a:t>
            </a:r>
          </a:p>
          <a:p>
            <a:r>
              <a:rPr lang="en-US" dirty="0"/>
              <a:t>Make a separate </a:t>
            </a:r>
            <a:r>
              <a:rPr lang="en-US" i="1" dirty="0"/>
              <a:t>parts layout diagram</a:t>
            </a:r>
            <a:r>
              <a:rPr lang="en-US" dirty="0"/>
              <a:t> to help you figure out the best </a:t>
            </a:r>
            <a:r>
              <a:rPr lang="en-US" u="sng" dirty="0"/>
              <a:t>physical</a:t>
            </a:r>
            <a:r>
              <a:rPr lang="en-US" dirty="0"/>
              <a:t> arrangement to implement your circuit</a:t>
            </a:r>
          </a:p>
          <a:p>
            <a:pPr lvl="1"/>
            <a:r>
              <a:rPr lang="en-US" dirty="0"/>
              <a:t>What does “best” mean?? </a:t>
            </a:r>
          </a:p>
          <a:p>
            <a:pPr lvl="2"/>
            <a:r>
              <a:rPr lang="en-US" dirty="0"/>
              <a:t>Compact </a:t>
            </a:r>
          </a:p>
          <a:p>
            <a:pPr lvl="2"/>
            <a:r>
              <a:rPr lang="en-US" dirty="0"/>
              <a:t>Few overlapping connections (that require insulated wires)</a:t>
            </a:r>
          </a:p>
          <a:p>
            <a:pPr lvl="2"/>
            <a:r>
              <a:rPr lang="en-US" dirty="0"/>
              <a:t>Doesn’t obfuscate function, e.g., signals generally flows left to right … </a:t>
            </a:r>
          </a:p>
          <a:p>
            <a:pPr lvl="2"/>
            <a:r>
              <a:rPr lang="en-US" dirty="0"/>
              <a:t>Serviceable for the future … </a:t>
            </a:r>
          </a:p>
          <a:p>
            <a:pPr lvl="2"/>
            <a:r>
              <a:rPr lang="en-US" dirty="0"/>
              <a:t>…</a:t>
            </a:r>
          </a:p>
          <a:p>
            <a:pPr lvl="1"/>
            <a:r>
              <a:rPr lang="en-US" dirty="0"/>
              <a:t>Also consider the size and shape </a:t>
            </a:r>
          </a:p>
          <a:p>
            <a:pPr lvl="2"/>
            <a:r>
              <a:rPr lang="en-US" dirty="0"/>
              <a:t>And heat – e.g., keep electrolytic capacitors cool</a:t>
            </a:r>
          </a:p>
          <a:p>
            <a:pPr lvl="2"/>
            <a:r>
              <a:rPr lang="en-US" dirty="0"/>
              <a:t>At high frequencies, consider parasitic capacitance (what’s that?) and shielding</a:t>
            </a:r>
          </a:p>
          <a:p>
            <a:pPr lvl="2"/>
            <a:r>
              <a:rPr lang="en-US" dirty="0"/>
              <a:t>And ergonomics of interfaces (knobs, </a:t>
            </a:r>
            <a:r>
              <a:rPr lang="en-US" dirty="0" err="1"/>
              <a:t>i</a:t>
            </a:r>
            <a:r>
              <a:rPr lang="en-US" dirty="0"/>
              <a:t>/o ports, …)</a:t>
            </a:r>
          </a:p>
          <a:p>
            <a:pPr lvl="1"/>
            <a:r>
              <a:rPr lang="en-US" dirty="0"/>
              <a:t>Engineering is all about compromises and trade-offs</a:t>
            </a:r>
          </a:p>
          <a:p>
            <a:pPr lvl="2"/>
            <a:endParaRPr lang="en-US" dirty="0"/>
          </a:p>
          <a:p>
            <a:endParaRPr lang="en-US" dirty="0"/>
          </a:p>
        </p:txBody>
      </p:sp>
    </p:spTree>
    <p:extLst>
      <p:ext uri="{BB962C8B-B14F-4D97-AF65-F5344CB8AC3E}">
        <p14:creationId xmlns:p14="http://schemas.microsoft.com/office/powerpoint/2010/main" val="232333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7FE1-C7D7-FE4B-8613-11018A7DAB91}"/>
              </a:ext>
            </a:extLst>
          </p:cNvPr>
          <p:cNvSpPr>
            <a:spLocks noGrp="1"/>
          </p:cNvSpPr>
          <p:nvPr>
            <p:ph type="title"/>
          </p:nvPr>
        </p:nvSpPr>
        <p:spPr/>
        <p:txBody>
          <a:bodyPr/>
          <a:lstStyle/>
          <a:p>
            <a:r>
              <a:rPr lang="en-US" dirty="0"/>
              <a:t>Real Estate Planning</a:t>
            </a:r>
          </a:p>
        </p:txBody>
      </p:sp>
      <p:sp>
        <p:nvSpPr>
          <p:cNvPr id="3" name="Content Placeholder 2">
            <a:extLst>
              <a:ext uri="{FF2B5EF4-FFF2-40B4-BE49-F238E27FC236}">
                <a16:creationId xmlns:a16="http://schemas.microsoft.com/office/drawing/2014/main" id="{CD978306-C300-214A-8210-A6CC1C4B3827}"/>
              </a:ext>
            </a:extLst>
          </p:cNvPr>
          <p:cNvSpPr>
            <a:spLocks noGrp="1"/>
          </p:cNvSpPr>
          <p:nvPr>
            <p:ph idx="1"/>
          </p:nvPr>
        </p:nvSpPr>
        <p:spPr>
          <a:xfrm>
            <a:off x="457200" y="934530"/>
            <a:ext cx="8229600" cy="4988940"/>
          </a:xfrm>
        </p:spPr>
        <p:txBody>
          <a:bodyPr/>
          <a:lstStyle/>
          <a:p>
            <a:r>
              <a:rPr lang="en-US" dirty="0"/>
              <a:t>Keep the PS in the bottom left corner of your circuit board, the solderless breadboard will go on the right; our function generator will fit in the top left corner behind the PS … so your PS shouldn’t extend above the bottom of the breadboard</a:t>
            </a:r>
          </a:p>
          <a:p>
            <a:r>
              <a:rPr lang="en-US" dirty="0"/>
              <a:t>Switches and knobs face towards bottom …</a:t>
            </a:r>
          </a:p>
        </p:txBody>
      </p:sp>
      <p:pic>
        <p:nvPicPr>
          <p:cNvPr id="10242" name="Picture 2" descr="22-516 - Prototyping Board, Perforated Bare Phenolic">
            <a:extLst>
              <a:ext uri="{FF2B5EF4-FFF2-40B4-BE49-F238E27FC236}">
                <a16:creationId xmlns:a16="http://schemas.microsoft.com/office/drawing/2014/main" id="{1370440E-A64B-354A-B06F-CBDBE4770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280" y="3067950"/>
            <a:ext cx="5874578" cy="3790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C88336C-734B-FD4C-9289-BBD13BCFA53D}"/>
              </a:ext>
            </a:extLst>
          </p:cNvPr>
          <p:cNvPicPr>
            <a:picLocks noChangeAspect="1"/>
          </p:cNvPicPr>
          <p:nvPr/>
        </p:nvPicPr>
        <p:blipFill rotWithShape="1">
          <a:blip r:embed="rId3"/>
          <a:srcRect l="3621" t="40340" r="41136" b="8350"/>
          <a:stretch/>
        </p:blipFill>
        <p:spPr>
          <a:xfrm rot="21437975">
            <a:off x="4772158" y="4824643"/>
            <a:ext cx="2740787" cy="1808921"/>
          </a:xfrm>
          <a:prstGeom prst="rect">
            <a:avLst/>
          </a:prstGeom>
        </p:spPr>
      </p:pic>
      <p:sp>
        <p:nvSpPr>
          <p:cNvPr id="5" name="Rectangle 4">
            <a:extLst>
              <a:ext uri="{FF2B5EF4-FFF2-40B4-BE49-F238E27FC236}">
                <a16:creationId xmlns:a16="http://schemas.microsoft.com/office/drawing/2014/main" id="{A29C1581-F039-BF47-8E24-D91D045A49E2}"/>
              </a:ext>
            </a:extLst>
          </p:cNvPr>
          <p:cNvSpPr/>
          <p:nvPr/>
        </p:nvSpPr>
        <p:spPr>
          <a:xfrm>
            <a:off x="2346610" y="3284067"/>
            <a:ext cx="2216172" cy="17532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Function generator</a:t>
            </a:r>
          </a:p>
        </p:txBody>
      </p:sp>
      <p:sp>
        <p:nvSpPr>
          <p:cNvPr id="8" name="Rectangle 7">
            <a:extLst>
              <a:ext uri="{FF2B5EF4-FFF2-40B4-BE49-F238E27FC236}">
                <a16:creationId xmlns:a16="http://schemas.microsoft.com/office/drawing/2014/main" id="{340D3DCB-2267-C64F-B759-6606510CA09A}"/>
              </a:ext>
            </a:extLst>
          </p:cNvPr>
          <p:cNvSpPr/>
          <p:nvPr/>
        </p:nvSpPr>
        <p:spPr>
          <a:xfrm>
            <a:off x="2346610" y="5128694"/>
            <a:ext cx="1394493" cy="1568430"/>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DC Power Supply</a:t>
            </a:r>
          </a:p>
        </p:txBody>
      </p:sp>
    </p:spTree>
    <p:extLst>
      <p:ext uri="{BB962C8B-B14F-4D97-AF65-F5344CB8AC3E}">
        <p14:creationId xmlns:p14="http://schemas.microsoft.com/office/powerpoint/2010/main" val="4195911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7FE1-C7D7-FE4B-8613-11018A7DAB91}"/>
              </a:ext>
            </a:extLst>
          </p:cNvPr>
          <p:cNvSpPr>
            <a:spLocks noGrp="1"/>
          </p:cNvSpPr>
          <p:nvPr>
            <p:ph type="title"/>
          </p:nvPr>
        </p:nvSpPr>
        <p:spPr/>
        <p:txBody>
          <a:bodyPr/>
          <a:lstStyle/>
          <a:p>
            <a:r>
              <a:rPr lang="en-US" dirty="0"/>
              <a:t>Real Estate Planning</a:t>
            </a:r>
          </a:p>
        </p:txBody>
      </p:sp>
      <p:sp>
        <p:nvSpPr>
          <p:cNvPr id="3" name="Content Placeholder 2">
            <a:extLst>
              <a:ext uri="{FF2B5EF4-FFF2-40B4-BE49-F238E27FC236}">
                <a16:creationId xmlns:a16="http://schemas.microsoft.com/office/drawing/2014/main" id="{CD978306-C300-214A-8210-A6CC1C4B3827}"/>
              </a:ext>
            </a:extLst>
          </p:cNvPr>
          <p:cNvSpPr>
            <a:spLocks noGrp="1"/>
          </p:cNvSpPr>
          <p:nvPr>
            <p:ph idx="1"/>
          </p:nvPr>
        </p:nvSpPr>
        <p:spPr>
          <a:xfrm>
            <a:off x="457200" y="934530"/>
            <a:ext cx="8229600" cy="4988940"/>
          </a:xfrm>
        </p:spPr>
        <p:txBody>
          <a:bodyPr/>
          <a:lstStyle/>
          <a:p>
            <a:r>
              <a:rPr lang="en-US" dirty="0"/>
              <a:t>If you’re using a long version of the solderless breadboard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Switches and knobs on this side (bottom)</a:t>
            </a:r>
          </a:p>
        </p:txBody>
      </p:sp>
      <p:pic>
        <p:nvPicPr>
          <p:cNvPr id="10242" name="Picture 2" descr="22-516 - Prototyping Board, Perforated Bare Phenolic">
            <a:extLst>
              <a:ext uri="{FF2B5EF4-FFF2-40B4-BE49-F238E27FC236}">
                <a16:creationId xmlns:a16="http://schemas.microsoft.com/office/drawing/2014/main" id="{1370440E-A64B-354A-B06F-CBDBE4770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303" y="1577410"/>
            <a:ext cx="5874578" cy="3790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C88336C-734B-FD4C-9289-BBD13BCFA53D}"/>
              </a:ext>
            </a:extLst>
          </p:cNvPr>
          <p:cNvPicPr>
            <a:picLocks noChangeAspect="1"/>
          </p:cNvPicPr>
          <p:nvPr/>
        </p:nvPicPr>
        <p:blipFill rotWithShape="1">
          <a:blip r:embed="rId3"/>
          <a:srcRect l="3621" t="40340" r="41136" b="8350"/>
          <a:stretch/>
        </p:blipFill>
        <p:spPr>
          <a:xfrm rot="21437975">
            <a:off x="2126481" y="1576479"/>
            <a:ext cx="4978133" cy="1808921"/>
          </a:xfrm>
          <a:prstGeom prst="rect">
            <a:avLst/>
          </a:prstGeom>
        </p:spPr>
      </p:pic>
      <p:sp>
        <p:nvSpPr>
          <p:cNvPr id="5" name="Rectangle 4">
            <a:extLst>
              <a:ext uri="{FF2B5EF4-FFF2-40B4-BE49-F238E27FC236}">
                <a16:creationId xmlns:a16="http://schemas.microsoft.com/office/drawing/2014/main" id="{A29C1581-F039-BF47-8E24-D91D045A49E2}"/>
              </a:ext>
            </a:extLst>
          </p:cNvPr>
          <p:cNvSpPr/>
          <p:nvPr/>
        </p:nvSpPr>
        <p:spPr>
          <a:xfrm rot="21447981">
            <a:off x="5024456" y="3405246"/>
            <a:ext cx="2216172" cy="17532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Function generator</a:t>
            </a:r>
          </a:p>
        </p:txBody>
      </p:sp>
      <p:sp>
        <p:nvSpPr>
          <p:cNvPr id="8" name="Rectangle 7">
            <a:extLst>
              <a:ext uri="{FF2B5EF4-FFF2-40B4-BE49-F238E27FC236}">
                <a16:creationId xmlns:a16="http://schemas.microsoft.com/office/drawing/2014/main" id="{340D3DCB-2267-C64F-B759-6606510CA09A}"/>
              </a:ext>
            </a:extLst>
          </p:cNvPr>
          <p:cNvSpPr/>
          <p:nvPr/>
        </p:nvSpPr>
        <p:spPr>
          <a:xfrm>
            <a:off x="2086633" y="3638154"/>
            <a:ext cx="1394493" cy="1568430"/>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DC Power Supply</a:t>
            </a:r>
          </a:p>
        </p:txBody>
      </p:sp>
    </p:spTree>
    <p:extLst>
      <p:ext uri="{BB962C8B-B14F-4D97-AF65-F5344CB8AC3E}">
        <p14:creationId xmlns:p14="http://schemas.microsoft.com/office/powerpoint/2010/main" val="768300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A7FD-9485-904E-8D7C-6865DEE07563}"/>
              </a:ext>
            </a:extLst>
          </p:cNvPr>
          <p:cNvSpPr>
            <a:spLocks noGrp="1"/>
          </p:cNvSpPr>
          <p:nvPr>
            <p:ph type="title"/>
          </p:nvPr>
        </p:nvSpPr>
        <p:spPr/>
        <p:txBody>
          <a:bodyPr/>
          <a:lstStyle/>
          <a:p>
            <a:r>
              <a:rPr lang="en-US" dirty="0"/>
              <a:t>Schematic Diagram</a:t>
            </a:r>
          </a:p>
        </p:txBody>
      </p:sp>
      <p:sp>
        <p:nvSpPr>
          <p:cNvPr id="3" name="Content Placeholder 2">
            <a:extLst>
              <a:ext uri="{FF2B5EF4-FFF2-40B4-BE49-F238E27FC236}">
                <a16:creationId xmlns:a16="http://schemas.microsoft.com/office/drawing/2014/main" id="{0CDD750B-8989-EA48-871E-0818FBB38687}"/>
              </a:ext>
            </a:extLst>
          </p:cNvPr>
          <p:cNvSpPr>
            <a:spLocks noGrp="1"/>
          </p:cNvSpPr>
          <p:nvPr>
            <p:ph idx="1"/>
          </p:nvPr>
        </p:nvSpPr>
        <p:spPr>
          <a:xfrm>
            <a:off x="457200" y="1137224"/>
            <a:ext cx="8229600" cy="5402724"/>
          </a:xfrm>
        </p:spPr>
        <p:txBody>
          <a:bodyPr>
            <a:normAutofit/>
          </a:bodyPr>
          <a:lstStyle/>
          <a:p>
            <a:r>
              <a:rPr lang="en-US" dirty="0"/>
              <a:t>Let’s add a power (on/off) switch for ease and safety</a:t>
            </a:r>
          </a:p>
          <a:p>
            <a:r>
              <a:rPr lang="en-US" dirty="0"/>
              <a:t>What about C1 and C2? </a:t>
            </a:r>
          </a:p>
          <a:p>
            <a:r>
              <a:rPr lang="en-US" dirty="0"/>
              <a:t>Anything else? </a:t>
            </a:r>
          </a:p>
          <a:p>
            <a:pPr lvl="1"/>
            <a:endParaRPr lang="en-US" dirty="0"/>
          </a:p>
        </p:txBody>
      </p:sp>
    </p:spTree>
    <p:extLst>
      <p:ext uri="{BB962C8B-B14F-4D97-AF65-F5344CB8AC3E}">
        <p14:creationId xmlns:p14="http://schemas.microsoft.com/office/powerpoint/2010/main" val="1793238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A7FD-9485-904E-8D7C-6865DEE07563}"/>
              </a:ext>
            </a:extLst>
          </p:cNvPr>
          <p:cNvSpPr>
            <a:spLocks noGrp="1"/>
          </p:cNvSpPr>
          <p:nvPr>
            <p:ph type="title"/>
          </p:nvPr>
        </p:nvSpPr>
        <p:spPr/>
        <p:txBody>
          <a:bodyPr/>
          <a:lstStyle/>
          <a:p>
            <a:r>
              <a:rPr lang="en-US" dirty="0"/>
              <a:t>Layout Diagram</a:t>
            </a:r>
          </a:p>
        </p:txBody>
      </p:sp>
      <p:sp>
        <p:nvSpPr>
          <p:cNvPr id="3" name="Content Placeholder 2">
            <a:extLst>
              <a:ext uri="{FF2B5EF4-FFF2-40B4-BE49-F238E27FC236}">
                <a16:creationId xmlns:a16="http://schemas.microsoft.com/office/drawing/2014/main" id="{0CDD750B-8989-EA48-871E-0818FBB38687}"/>
              </a:ext>
            </a:extLst>
          </p:cNvPr>
          <p:cNvSpPr>
            <a:spLocks noGrp="1"/>
          </p:cNvSpPr>
          <p:nvPr>
            <p:ph idx="1"/>
          </p:nvPr>
        </p:nvSpPr>
        <p:spPr>
          <a:xfrm>
            <a:off x="457200" y="1137224"/>
            <a:ext cx="8229600" cy="5402724"/>
          </a:xfrm>
        </p:spPr>
        <p:txBody>
          <a:bodyPr>
            <a:normAutofit/>
          </a:bodyPr>
          <a:lstStyle/>
          <a:p>
            <a:r>
              <a:rPr lang="en-US" dirty="0"/>
              <a:t>Draw the Layout diagram from the schematic</a:t>
            </a:r>
          </a:p>
          <a:p>
            <a:pPr lvl="1"/>
            <a:r>
              <a:rPr lang="en-US" dirty="0"/>
              <a:t>Draw to (approximate) scale -- on graph paper or with a CAD tool</a:t>
            </a:r>
          </a:p>
          <a:p>
            <a:pPr lvl="1"/>
            <a:r>
              <a:rPr lang="en-US" dirty="0"/>
              <a:t>Any errors in the schematic will be copied</a:t>
            </a:r>
          </a:p>
          <a:p>
            <a:pPr lvl="2"/>
            <a:r>
              <a:rPr lang="en-US" dirty="0"/>
              <a:t>Use this opportunity to double-check the schematic</a:t>
            </a:r>
          </a:p>
          <a:p>
            <a:pPr lvl="1"/>
            <a:r>
              <a:rPr lang="en-US" dirty="0"/>
              <a:t>Try to keep connections short enough that you can use the component leads to make connections</a:t>
            </a:r>
          </a:p>
          <a:p>
            <a:pPr lvl="1"/>
            <a:r>
              <a:rPr lang="en-US" dirty="0"/>
              <a:t>Try to avoid wires crossing – which require insulation</a:t>
            </a:r>
          </a:p>
          <a:p>
            <a:pPr lvl="1"/>
            <a:r>
              <a:rPr lang="en-US" dirty="0"/>
              <a:t>Draw just enough connections for clarity and verify</a:t>
            </a:r>
          </a:p>
          <a:p>
            <a:pPr lvl="1"/>
            <a:r>
              <a:rPr lang="en-US" dirty="0"/>
              <a:t>As I start assembling, I often change the layout to make it </a:t>
            </a:r>
            <a:r>
              <a:rPr lang="en-US" i="1" dirty="0"/>
              <a:t>better</a:t>
            </a:r>
          </a:p>
          <a:p>
            <a:pPr lvl="1"/>
            <a:endParaRPr lang="en-US" dirty="0"/>
          </a:p>
        </p:txBody>
      </p:sp>
    </p:spTree>
    <p:extLst>
      <p:ext uri="{BB962C8B-B14F-4D97-AF65-F5344CB8AC3E}">
        <p14:creationId xmlns:p14="http://schemas.microsoft.com/office/powerpoint/2010/main" val="114465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A7FD-9485-904E-8D7C-6865DEE07563}"/>
              </a:ext>
            </a:extLst>
          </p:cNvPr>
          <p:cNvSpPr>
            <a:spLocks noGrp="1"/>
          </p:cNvSpPr>
          <p:nvPr>
            <p:ph type="title"/>
          </p:nvPr>
        </p:nvSpPr>
        <p:spPr/>
        <p:txBody>
          <a:bodyPr/>
          <a:lstStyle/>
          <a:p>
            <a:r>
              <a:rPr lang="en-US" dirty="0"/>
              <a:t>Strain Relief</a:t>
            </a:r>
          </a:p>
        </p:txBody>
      </p:sp>
      <p:sp>
        <p:nvSpPr>
          <p:cNvPr id="3" name="Content Placeholder 2">
            <a:extLst>
              <a:ext uri="{FF2B5EF4-FFF2-40B4-BE49-F238E27FC236}">
                <a16:creationId xmlns:a16="http://schemas.microsoft.com/office/drawing/2014/main" id="{0CDD750B-8989-EA48-871E-0818FBB38687}"/>
              </a:ext>
            </a:extLst>
          </p:cNvPr>
          <p:cNvSpPr>
            <a:spLocks noGrp="1"/>
          </p:cNvSpPr>
          <p:nvPr>
            <p:ph idx="1"/>
          </p:nvPr>
        </p:nvSpPr>
        <p:spPr>
          <a:xfrm>
            <a:off x="457200" y="1003409"/>
            <a:ext cx="8229600" cy="5402724"/>
          </a:xfrm>
        </p:spPr>
        <p:txBody>
          <a:bodyPr>
            <a:normAutofit/>
          </a:bodyPr>
          <a:lstStyle/>
          <a:p>
            <a:pPr marL="0" indent="0">
              <a:buNone/>
            </a:pPr>
            <a:r>
              <a:rPr lang="en-US" sz="2000" dirty="0"/>
              <a:t>If a part wiggles or moves, the solid wire leads will fatigue and break, so you have to ensure the larger parts can’t move</a:t>
            </a:r>
          </a:p>
          <a:p>
            <a:pPr marL="457200" indent="-457200">
              <a:buFont typeface="+mj-lt"/>
              <a:buAutoNum type="arabicPeriod"/>
            </a:pPr>
            <a:r>
              <a:rPr lang="en-US" sz="2000" dirty="0"/>
              <a:t>Solder 2 wires onto the switch and feed through the board</a:t>
            </a:r>
          </a:p>
          <a:p>
            <a:pPr marL="857250" lvl="1" indent="-457200"/>
            <a:r>
              <a:rPr lang="en-US" sz="1800" dirty="0"/>
              <a:t>Watch the video for placement. Ergonomics vs. stability</a:t>
            </a:r>
          </a:p>
          <a:p>
            <a:pPr marL="457200" indent="-457200">
              <a:buFont typeface="+mj-lt"/>
              <a:buAutoNum type="arabicPeriod"/>
            </a:pPr>
            <a:r>
              <a:rPr lang="en-US" sz="2000" dirty="0"/>
              <a:t>Tighten a loop of solid wire around the neck of the switch for mechanical stability (movement will fatigue and break wires)</a:t>
            </a:r>
          </a:p>
          <a:p>
            <a:pPr marL="857250" lvl="1" indent="-457200"/>
            <a:r>
              <a:rPr lang="en-US" sz="1800" dirty="0"/>
              <a:t>Solder the loop so it doesn’t loosen</a:t>
            </a:r>
          </a:p>
          <a:p>
            <a:pPr marL="457200" indent="-457200">
              <a:buFont typeface="+mj-lt"/>
              <a:buAutoNum type="arabicPeriod"/>
            </a:pPr>
            <a:r>
              <a:rPr lang="en-US" sz="2000" dirty="0"/>
              <a:t>Use the long-nose pliers to </a:t>
            </a:r>
            <a:r>
              <a:rPr lang="en-US" sz="2000" u="sng" dirty="0"/>
              <a:t>gently</a:t>
            </a:r>
            <a:r>
              <a:rPr lang="en-US" sz="2000" dirty="0"/>
              <a:t> bend the LM317 leads so it lays flat (compromise better cooling vertical vs. stability flat)</a:t>
            </a:r>
          </a:p>
          <a:p>
            <a:pPr marL="857250" lvl="1" indent="-457200">
              <a:buFont typeface="+mj-lt"/>
              <a:buAutoNum type="arabicPeriod"/>
            </a:pPr>
            <a:r>
              <a:rPr lang="en-US" sz="1800" dirty="0"/>
              <a:t>Fold its leads so it doesn’t fall off</a:t>
            </a:r>
          </a:p>
          <a:p>
            <a:pPr marL="857250" lvl="1" indent="-457200">
              <a:buFont typeface="+mj-lt"/>
              <a:buAutoNum type="arabicPeriod"/>
            </a:pPr>
            <a:r>
              <a:rPr lang="en-US" sz="1800" dirty="0"/>
              <a:t>Avoid sharp bends that can also fatigue wires</a:t>
            </a:r>
          </a:p>
          <a:p>
            <a:pPr marL="457200" indent="-457200">
              <a:buFont typeface="+mj-lt"/>
              <a:buAutoNum type="arabicPeriod"/>
            </a:pPr>
            <a:r>
              <a:rPr lang="en-US" sz="2000" dirty="0"/>
              <a:t>Placing electrolytic capacitors C1 &amp; C2 underneath/behind R2 give R2 mechanical stability</a:t>
            </a:r>
          </a:p>
          <a:p>
            <a:pPr marL="457200" indent="-457200">
              <a:buFont typeface="+mj-lt"/>
              <a:buAutoNum type="arabicPeriod"/>
            </a:pPr>
            <a:endParaRPr lang="en-US" sz="2000" dirty="0"/>
          </a:p>
          <a:p>
            <a:pPr lvl="1"/>
            <a:endParaRPr lang="en-US" sz="1800" dirty="0"/>
          </a:p>
        </p:txBody>
      </p:sp>
      <p:sp>
        <p:nvSpPr>
          <p:cNvPr id="4" name="TextBox 3">
            <a:extLst>
              <a:ext uri="{FF2B5EF4-FFF2-40B4-BE49-F238E27FC236}">
                <a16:creationId xmlns:a16="http://schemas.microsoft.com/office/drawing/2014/main" id="{79ECF44B-0675-274C-B74E-2A706D0AA45C}"/>
              </a:ext>
            </a:extLst>
          </p:cNvPr>
          <p:cNvSpPr txBox="1"/>
          <p:nvPr/>
        </p:nvSpPr>
        <p:spPr>
          <a:xfrm>
            <a:off x="516835" y="5390470"/>
            <a:ext cx="8110330" cy="1015663"/>
          </a:xfrm>
          <a:prstGeom prst="rect">
            <a:avLst/>
          </a:prstGeom>
          <a:noFill/>
        </p:spPr>
        <p:txBody>
          <a:bodyPr wrap="square" rtlCol="0">
            <a:spAutoFit/>
          </a:bodyPr>
          <a:lstStyle/>
          <a:p>
            <a:r>
              <a:rPr lang="en-US" sz="2000" i="1" dirty="0">
                <a:solidFill>
                  <a:srgbClr val="00B050"/>
                </a:solidFill>
              </a:rPr>
              <a:t>Note the layout diagram tells where each labeled part is physically; the schematic diagram tells how the parts interconnect. Trying to do both in one diagram usually results in utter confusion </a:t>
            </a:r>
          </a:p>
        </p:txBody>
      </p:sp>
    </p:spTree>
    <p:extLst>
      <p:ext uri="{BB962C8B-B14F-4D97-AF65-F5344CB8AC3E}">
        <p14:creationId xmlns:p14="http://schemas.microsoft.com/office/powerpoint/2010/main" val="1805264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09DE-3DFB-7946-BE9C-F87D5B549B72}"/>
              </a:ext>
            </a:extLst>
          </p:cNvPr>
          <p:cNvSpPr>
            <a:spLocks noGrp="1"/>
          </p:cNvSpPr>
          <p:nvPr>
            <p:ph type="title"/>
          </p:nvPr>
        </p:nvSpPr>
        <p:spPr/>
        <p:txBody>
          <a:bodyPr/>
          <a:lstStyle/>
          <a:p>
            <a:r>
              <a:rPr lang="en-US" dirty="0"/>
              <a:t>Found a strain relief for the Pot … </a:t>
            </a:r>
          </a:p>
        </p:txBody>
      </p:sp>
      <p:sp>
        <p:nvSpPr>
          <p:cNvPr id="3" name="Content Placeholder 2">
            <a:extLst>
              <a:ext uri="{FF2B5EF4-FFF2-40B4-BE49-F238E27FC236}">
                <a16:creationId xmlns:a16="http://schemas.microsoft.com/office/drawing/2014/main" id="{2E19FC60-904E-D849-8ABC-D1E3F98FB7F6}"/>
              </a:ext>
            </a:extLst>
          </p:cNvPr>
          <p:cNvSpPr>
            <a:spLocks noGrp="1"/>
          </p:cNvSpPr>
          <p:nvPr>
            <p:ph idx="1"/>
          </p:nvPr>
        </p:nvSpPr>
        <p:spPr>
          <a:xfrm>
            <a:off x="457200" y="1137223"/>
            <a:ext cx="8229600" cy="5612897"/>
          </a:xfrm>
        </p:spPr>
        <p:txBody>
          <a:bodyPr>
            <a:normAutofit lnSpcReduction="10000"/>
          </a:bodyPr>
          <a:lstStyle/>
          <a:p>
            <a:r>
              <a:rPr lang="en-US" dirty="0"/>
              <a:t>A 100uf capacitor on its side is about the right height to lean the body of the potentiometer on so it can’t flex backwards too far</a:t>
            </a:r>
          </a:p>
          <a:p>
            <a:r>
              <a:rPr lang="en-US" dirty="0"/>
              <a:t>Might as well use it for C1 -- an </a:t>
            </a:r>
            <a:br>
              <a:rPr lang="en-US" dirty="0"/>
            </a:br>
            <a:r>
              <a:rPr lang="en-US" dirty="0"/>
              <a:t>unconventional use for a </a:t>
            </a:r>
            <a:br>
              <a:rPr lang="en-US" dirty="0"/>
            </a:br>
            <a:r>
              <a:rPr lang="en-US" dirty="0"/>
              <a:t>capacitor!! </a:t>
            </a:r>
          </a:p>
          <a:p>
            <a:r>
              <a:rPr lang="en-US" dirty="0"/>
              <a:t>In class, we used 5 minute epoxy</a:t>
            </a:r>
            <a:br>
              <a:rPr lang="en-US" dirty="0"/>
            </a:br>
            <a:r>
              <a:rPr lang="en-US" dirty="0"/>
              <a:t>to strain relieve the pots and </a:t>
            </a:r>
            <a:br>
              <a:rPr lang="en-US" dirty="0"/>
            </a:br>
            <a:r>
              <a:rPr lang="en-US" dirty="0"/>
              <a:t>switch</a:t>
            </a:r>
          </a:p>
          <a:p>
            <a:endParaRPr lang="en-US" dirty="0"/>
          </a:p>
          <a:p>
            <a:r>
              <a:rPr lang="en-US" dirty="0">
                <a:solidFill>
                  <a:srgbClr val="00B050"/>
                </a:solidFill>
              </a:rPr>
              <a:t>Solid copper (like the leads of</a:t>
            </a:r>
            <a:br>
              <a:rPr lang="en-US" dirty="0">
                <a:solidFill>
                  <a:srgbClr val="00B050"/>
                </a:solidFill>
              </a:rPr>
            </a:br>
            <a:r>
              <a:rPr lang="en-US" dirty="0">
                <a:solidFill>
                  <a:srgbClr val="00B050"/>
                </a:solidFill>
              </a:rPr>
              <a:t>the pot or wires to the switch)</a:t>
            </a:r>
            <a:br>
              <a:rPr lang="en-US" dirty="0">
                <a:solidFill>
                  <a:srgbClr val="00B050"/>
                </a:solidFill>
              </a:rPr>
            </a:br>
            <a:r>
              <a:rPr lang="en-US" dirty="0">
                <a:solidFill>
                  <a:srgbClr val="00B050"/>
                </a:solidFill>
              </a:rPr>
              <a:t>will break if they repeatedly </a:t>
            </a:r>
            <a:br>
              <a:rPr lang="en-US" dirty="0">
                <a:solidFill>
                  <a:srgbClr val="00B050"/>
                </a:solidFill>
              </a:rPr>
            </a:br>
            <a:r>
              <a:rPr lang="en-US" dirty="0">
                <a:solidFill>
                  <a:srgbClr val="00B050"/>
                </a:solidFill>
              </a:rPr>
              <a:t>flex </a:t>
            </a:r>
            <a:r>
              <a:rPr lang="en-US" dirty="0">
                <a:solidFill>
                  <a:srgbClr val="00B050"/>
                </a:solidFill>
                <a:sym typeface="Wingdings" pitchFamily="2" charset="2"/>
              </a:rPr>
              <a:t> make sure they don’t</a:t>
            </a:r>
            <a:br>
              <a:rPr lang="en-US" dirty="0">
                <a:solidFill>
                  <a:srgbClr val="00B050"/>
                </a:solidFill>
                <a:sym typeface="Wingdings" pitchFamily="2" charset="2"/>
              </a:rPr>
            </a:br>
            <a:r>
              <a:rPr lang="en-US" dirty="0">
                <a:solidFill>
                  <a:srgbClr val="00B050"/>
                </a:solidFill>
                <a:sym typeface="Wingdings" pitchFamily="2" charset="2"/>
              </a:rPr>
              <a:t>move</a:t>
            </a:r>
            <a:endParaRPr lang="en-US" dirty="0">
              <a:solidFill>
                <a:srgbClr val="00B050"/>
              </a:solidFill>
            </a:endParaRPr>
          </a:p>
          <a:p>
            <a:endParaRPr lang="en-US" dirty="0"/>
          </a:p>
        </p:txBody>
      </p:sp>
      <p:pic>
        <p:nvPicPr>
          <p:cNvPr id="4" name="Picture 3">
            <a:extLst>
              <a:ext uri="{FF2B5EF4-FFF2-40B4-BE49-F238E27FC236}">
                <a16:creationId xmlns:a16="http://schemas.microsoft.com/office/drawing/2014/main" id="{E316FB80-1B2B-6E48-88A6-43EF52CFB42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9000" contrast="1000"/>
                    </a14:imgEffect>
                  </a14:imgLayer>
                </a14:imgProps>
              </a:ext>
            </a:extLst>
          </a:blip>
          <a:stretch>
            <a:fillRect/>
          </a:stretch>
        </p:blipFill>
        <p:spPr>
          <a:xfrm rot="10800000">
            <a:off x="4978025" y="2297150"/>
            <a:ext cx="3813007" cy="4070969"/>
          </a:xfrm>
          <a:prstGeom prst="rect">
            <a:avLst/>
          </a:prstGeom>
        </p:spPr>
      </p:pic>
    </p:spTree>
    <p:extLst>
      <p:ext uri="{BB962C8B-B14F-4D97-AF65-F5344CB8AC3E}">
        <p14:creationId xmlns:p14="http://schemas.microsoft.com/office/powerpoint/2010/main" val="351592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C7F0-44EB-C744-9010-9CA6EC4A0243}"/>
              </a:ext>
            </a:extLst>
          </p:cNvPr>
          <p:cNvSpPr>
            <a:spLocks noGrp="1"/>
          </p:cNvSpPr>
          <p:nvPr>
            <p:ph type="title"/>
          </p:nvPr>
        </p:nvSpPr>
        <p:spPr/>
        <p:txBody>
          <a:bodyPr/>
          <a:lstStyle/>
          <a:p>
            <a:r>
              <a:rPr lang="en-US" dirty="0"/>
              <a:t>Testing … </a:t>
            </a:r>
          </a:p>
        </p:txBody>
      </p:sp>
      <p:sp>
        <p:nvSpPr>
          <p:cNvPr id="3" name="Content Placeholder 2">
            <a:extLst>
              <a:ext uri="{FF2B5EF4-FFF2-40B4-BE49-F238E27FC236}">
                <a16:creationId xmlns:a16="http://schemas.microsoft.com/office/drawing/2014/main" id="{BA5EEC4A-5A59-4C4E-BCFF-229C628A2920}"/>
              </a:ext>
            </a:extLst>
          </p:cNvPr>
          <p:cNvSpPr>
            <a:spLocks noGrp="1"/>
          </p:cNvSpPr>
          <p:nvPr>
            <p:ph idx="1"/>
          </p:nvPr>
        </p:nvSpPr>
        <p:spPr/>
        <p:txBody>
          <a:bodyPr>
            <a:normAutofit lnSpcReduction="10000"/>
          </a:bodyPr>
          <a:lstStyle/>
          <a:p>
            <a:r>
              <a:rPr lang="en-US" dirty="0">
                <a:latin typeface="+mj-lt"/>
              </a:rPr>
              <a:t>“</a:t>
            </a:r>
            <a:r>
              <a:rPr lang="en-US" dirty="0"/>
              <a:t>There are old pilots and there are bold pilots. But there are no old, bold pilots.” – Air Force saying</a:t>
            </a:r>
          </a:p>
          <a:p>
            <a:r>
              <a:rPr lang="en-US" dirty="0"/>
              <a:t>Just plug it in (“smoke test”) and be bold? </a:t>
            </a:r>
          </a:p>
          <a:p>
            <a:r>
              <a:rPr lang="en-US" dirty="0"/>
              <a:t>A minimum is careful visual inspection</a:t>
            </a:r>
          </a:p>
          <a:p>
            <a:r>
              <a:rPr lang="en-US" dirty="0"/>
              <a:t>Better is use your ohmmeter to verify each connection</a:t>
            </a:r>
          </a:p>
          <a:p>
            <a:r>
              <a:rPr lang="en-US" dirty="0"/>
              <a:t>Check polarity of electrolytics (e.g., ohmmeter negative lead to ground)</a:t>
            </a:r>
          </a:p>
          <a:p>
            <a:r>
              <a:rPr lang="en-US" i="1" dirty="0"/>
              <a:t>Before plugging in, plan your tests</a:t>
            </a:r>
            <a:endParaRPr lang="en-US" dirty="0"/>
          </a:p>
          <a:p>
            <a:pPr lvl="1"/>
            <a:r>
              <a:rPr lang="en-US" dirty="0"/>
              <a:t>How will you know it is working?? </a:t>
            </a:r>
          </a:p>
          <a:p>
            <a:pPr marL="1257300" lvl="2" indent="-342900">
              <a:buFont typeface="+mj-lt"/>
              <a:buAutoNum type="arabicPeriod"/>
            </a:pPr>
            <a:r>
              <a:rPr lang="en-US" dirty="0"/>
              <a:t>Touch the IC to verify it is cool</a:t>
            </a:r>
          </a:p>
          <a:p>
            <a:pPr marL="1257300" lvl="2" indent="-342900">
              <a:buFont typeface="+mj-lt"/>
              <a:buAutoNum type="arabicPeriod"/>
            </a:pPr>
            <a:r>
              <a:rPr lang="en-US" dirty="0"/>
              <a:t>Connect the voltmeter (don’t forget to SWITCH FROM OHMS TO VOLTS DC) to the output</a:t>
            </a:r>
          </a:p>
          <a:p>
            <a:pPr marL="1257300" lvl="2" indent="-342900">
              <a:buFont typeface="+mj-lt"/>
              <a:buAutoNum type="arabicPeriod"/>
            </a:pPr>
            <a:r>
              <a:rPr lang="en-US" dirty="0"/>
              <a:t>Turn the pot R2 and record the results … you expect _________</a:t>
            </a:r>
          </a:p>
        </p:txBody>
      </p:sp>
    </p:spTree>
    <p:extLst>
      <p:ext uri="{BB962C8B-B14F-4D97-AF65-F5344CB8AC3E}">
        <p14:creationId xmlns:p14="http://schemas.microsoft.com/office/powerpoint/2010/main" val="389740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F3CE641-5D29-1147-ACDC-0F703B4E4643}"/>
              </a:ext>
            </a:extLst>
          </p:cNvPr>
          <p:cNvSpPr>
            <a:spLocks noGrp="1" noChangeArrowheads="1"/>
          </p:cNvSpPr>
          <p:nvPr>
            <p:ph type="title"/>
          </p:nvPr>
        </p:nvSpPr>
        <p:spPr/>
        <p:txBody>
          <a:bodyPr/>
          <a:lstStyle/>
          <a:p>
            <a:r>
              <a:rPr lang="en-US" altLang="en-US" dirty="0"/>
              <a:t>Today’s goals</a:t>
            </a:r>
          </a:p>
        </p:txBody>
      </p:sp>
      <p:sp>
        <p:nvSpPr>
          <p:cNvPr id="17410" name="Content Placeholder 2">
            <a:extLst>
              <a:ext uri="{FF2B5EF4-FFF2-40B4-BE49-F238E27FC236}">
                <a16:creationId xmlns:a16="http://schemas.microsoft.com/office/drawing/2014/main" id="{0E3F8B3C-CF6C-9744-B7DB-C24AE4B14F3A}"/>
              </a:ext>
            </a:extLst>
          </p:cNvPr>
          <p:cNvSpPr>
            <a:spLocks noGrp="1" noChangeArrowheads="1"/>
          </p:cNvSpPr>
          <p:nvPr>
            <p:ph idx="1"/>
          </p:nvPr>
        </p:nvSpPr>
        <p:spPr/>
        <p:txBody>
          <a:bodyPr>
            <a:normAutofit/>
          </a:bodyPr>
          <a:lstStyle/>
          <a:p>
            <a:r>
              <a:rPr lang="en-US" altLang="en-US" dirty="0"/>
              <a:t>Questions? </a:t>
            </a:r>
          </a:p>
          <a:p>
            <a:r>
              <a:rPr lang="en-US" altLang="en-US" dirty="0"/>
              <a:t>Homework</a:t>
            </a:r>
          </a:p>
          <a:p>
            <a:pPr lvl="1"/>
            <a:r>
              <a:rPr lang="en-US" altLang="en-US" dirty="0"/>
              <a:t>Read and work problems in Chapter 2 this week</a:t>
            </a:r>
          </a:p>
          <a:p>
            <a:pPr lvl="1"/>
            <a:r>
              <a:rPr lang="en-US" altLang="en-US" dirty="0"/>
              <a:t>Review the LED nightlight lab report</a:t>
            </a:r>
          </a:p>
          <a:p>
            <a:pPr lvl="1"/>
            <a:r>
              <a:rPr lang="en-US" altLang="en-US" dirty="0"/>
              <a:t>Install on your computer the Arduino IDE (</a:t>
            </a:r>
            <a:r>
              <a:rPr lang="en-US" altLang="en-US" dirty="0">
                <a:hlinkClick r:id="rId2"/>
              </a:rPr>
              <a:t>www.arduino.cc)</a:t>
            </a:r>
            <a:r>
              <a:rPr lang="en-US" altLang="en-US" dirty="0"/>
              <a:t>, </a:t>
            </a:r>
            <a:r>
              <a:rPr lang="en-US" altLang="en-US" dirty="0" err="1"/>
              <a:t>Matlab</a:t>
            </a:r>
            <a:r>
              <a:rPr lang="en-US" altLang="en-US" dirty="0"/>
              <a:t>, and optionally installing free version </a:t>
            </a:r>
            <a:r>
              <a:rPr lang="en-US" altLang="en-US" strike="sngStrike" dirty="0"/>
              <a:t>of Eagle CAD or</a:t>
            </a:r>
            <a:r>
              <a:rPr lang="en-US" altLang="en-US" dirty="0"/>
              <a:t> </a:t>
            </a:r>
            <a:r>
              <a:rPr lang="en-US" altLang="en-US" dirty="0" err="1"/>
              <a:t>Kicad</a:t>
            </a:r>
            <a:endParaRPr lang="en-US" altLang="en-US" dirty="0"/>
          </a:p>
          <a:p>
            <a:r>
              <a:rPr lang="en-US" altLang="en-US" dirty="0"/>
              <a:t>Some theory about resistors, capacitors, &amp; solder</a:t>
            </a:r>
          </a:p>
          <a:p>
            <a:r>
              <a:rPr lang="en-US" altLang="en-US" dirty="0"/>
              <a:t>Design, prototype and build a variable DC power supply</a:t>
            </a:r>
          </a:p>
          <a:p>
            <a:pPr lvl="1"/>
            <a:r>
              <a:rPr lang="en-US" altLang="en-US" dirty="0"/>
              <a:t>This will become key apparatus for subsequent explorations</a:t>
            </a:r>
          </a:p>
        </p:txBody>
      </p:sp>
    </p:spTree>
    <p:extLst>
      <p:ext uri="{BB962C8B-B14F-4D97-AF65-F5344CB8AC3E}">
        <p14:creationId xmlns:p14="http://schemas.microsoft.com/office/powerpoint/2010/main" val="98184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953A-53B2-7F41-94F6-C0CBCE1E0B8C}"/>
              </a:ext>
            </a:extLst>
          </p:cNvPr>
          <p:cNvSpPr>
            <a:spLocks noGrp="1"/>
          </p:cNvSpPr>
          <p:nvPr>
            <p:ph type="title"/>
          </p:nvPr>
        </p:nvSpPr>
        <p:spPr/>
        <p:txBody>
          <a:bodyPr/>
          <a:lstStyle/>
          <a:p>
            <a:r>
              <a:rPr lang="en-US" dirty="0"/>
              <a:t>Debugging … </a:t>
            </a:r>
          </a:p>
        </p:txBody>
      </p:sp>
      <p:sp>
        <p:nvSpPr>
          <p:cNvPr id="3" name="Content Placeholder 2">
            <a:extLst>
              <a:ext uri="{FF2B5EF4-FFF2-40B4-BE49-F238E27FC236}">
                <a16:creationId xmlns:a16="http://schemas.microsoft.com/office/drawing/2014/main" id="{71D20597-B11D-5E46-8496-88FC8260937F}"/>
              </a:ext>
            </a:extLst>
          </p:cNvPr>
          <p:cNvSpPr>
            <a:spLocks noGrp="1"/>
          </p:cNvSpPr>
          <p:nvPr>
            <p:ph idx="1"/>
          </p:nvPr>
        </p:nvSpPr>
        <p:spPr>
          <a:xfrm>
            <a:off x="457200" y="1047770"/>
            <a:ext cx="8229600" cy="5651203"/>
          </a:xfrm>
        </p:spPr>
        <p:txBody>
          <a:bodyPr>
            <a:normAutofit/>
          </a:bodyPr>
          <a:lstStyle/>
          <a:p>
            <a:r>
              <a:rPr lang="en-US" dirty="0"/>
              <a:t>Of course it doesn’t work … (Murphy’s law) … what to do? </a:t>
            </a:r>
          </a:p>
          <a:p>
            <a:r>
              <a:rPr lang="en-US" dirty="0"/>
              <a:t>I suggest (after unplugging)</a:t>
            </a:r>
          </a:p>
          <a:p>
            <a:pPr marL="914400" lvl="1" indent="-457200">
              <a:buFont typeface="+mj-lt"/>
              <a:buAutoNum type="arabicPeriod"/>
            </a:pPr>
            <a:r>
              <a:rPr lang="en-US" dirty="0"/>
              <a:t>Write down what you tested and what happened (the act of writing helps you think, along with not having to repeat the same experiments)</a:t>
            </a:r>
          </a:p>
          <a:p>
            <a:pPr marL="914400" lvl="1" indent="-457200">
              <a:buFont typeface="+mj-lt"/>
              <a:buAutoNum type="arabicPeriod"/>
            </a:pPr>
            <a:r>
              <a:rPr lang="en-US" dirty="0"/>
              <a:t>Reductionism (divide and conquer): Look at the schematic and interpret the behavior … can you conclude any </a:t>
            </a:r>
            <a:r>
              <a:rPr lang="en-US" i="1" dirty="0"/>
              <a:t>part</a:t>
            </a:r>
            <a:r>
              <a:rPr lang="en-US" dirty="0"/>
              <a:t> of the circuit is working and can be ignored? If not, is there another measurement you can make that would give you definitive answers to that? </a:t>
            </a:r>
          </a:p>
          <a:p>
            <a:pPr marL="514350" indent="-457200"/>
            <a:r>
              <a:rPr lang="en-US" dirty="0"/>
              <a:t>E.g., check Vin (pin 3) … is the switch working?</a:t>
            </a:r>
          </a:p>
          <a:p>
            <a:pPr marL="514350" indent="-457200"/>
            <a:r>
              <a:rPr lang="en-US" dirty="0"/>
              <a:t>Is the 317 backwards (pin 1 &amp; 3 flipped)?</a:t>
            </a:r>
          </a:p>
          <a:p>
            <a:pPr marL="514350" indent="-457200"/>
            <a:r>
              <a:rPr lang="en-US" dirty="0" err="1"/>
              <a:t>V</a:t>
            </a:r>
            <a:r>
              <a:rPr lang="en-US" baseline="-25000" dirty="0" err="1"/>
              <a:t>out</a:t>
            </a:r>
            <a:r>
              <a:rPr lang="en-US" dirty="0"/>
              <a:t> = </a:t>
            </a:r>
            <a:r>
              <a:rPr lang="en-US" dirty="0" err="1"/>
              <a:t>V</a:t>
            </a:r>
            <a:r>
              <a:rPr lang="en-US" baseline="-25000" dirty="0" err="1"/>
              <a:t>Ref</a:t>
            </a:r>
            <a:r>
              <a:rPr lang="en-US" dirty="0"/>
              <a:t> * (1+R</a:t>
            </a:r>
            <a:r>
              <a:rPr lang="en-US" baseline="-25000" dirty="0"/>
              <a:t>2</a:t>
            </a:r>
            <a:r>
              <a:rPr lang="en-US" dirty="0"/>
              <a:t>/R</a:t>
            </a:r>
            <a:r>
              <a:rPr lang="en-US" baseline="-25000" dirty="0"/>
              <a:t>1</a:t>
            </a:r>
            <a:r>
              <a:rPr lang="en-US" dirty="0"/>
              <a:t>) + </a:t>
            </a:r>
            <a:r>
              <a:rPr lang="en-US" dirty="0" err="1"/>
              <a:t>i</a:t>
            </a:r>
            <a:r>
              <a:rPr lang="en-US" baseline="-25000" dirty="0" err="1"/>
              <a:t>Adj</a:t>
            </a:r>
            <a:r>
              <a:rPr lang="en-US" dirty="0"/>
              <a:t> * R</a:t>
            </a:r>
            <a:r>
              <a:rPr lang="en-US" baseline="-25000" dirty="0"/>
              <a:t>2</a:t>
            </a:r>
            <a:r>
              <a:rPr lang="en-US" dirty="0"/>
              <a:t> </a:t>
            </a:r>
          </a:p>
          <a:p>
            <a:pPr marL="57150" indent="0">
              <a:buNone/>
            </a:pPr>
            <a:r>
              <a:rPr lang="en-US" dirty="0"/>
              <a:t>		so if R</a:t>
            </a:r>
            <a:r>
              <a:rPr lang="en-US" baseline="-25000" dirty="0"/>
              <a:t>2</a:t>
            </a:r>
            <a:r>
              <a:rPr lang="en-US" dirty="0"/>
              <a:t> = infinity … </a:t>
            </a:r>
          </a:p>
          <a:p>
            <a:pPr marL="57150" indent="0">
              <a:buNone/>
            </a:pPr>
            <a:r>
              <a:rPr lang="en-US" dirty="0"/>
              <a:t>	           if R</a:t>
            </a:r>
            <a:r>
              <a:rPr lang="en-US" baseline="-25000" dirty="0"/>
              <a:t>1</a:t>
            </a:r>
            <a:r>
              <a:rPr lang="en-US" dirty="0"/>
              <a:t> ~ 10k</a:t>
            </a:r>
            <a:r>
              <a:rPr lang="en-US" dirty="0">
                <a:latin typeface="Symbol" pitchFamily="2" charset="2"/>
              </a:rPr>
              <a:t>W</a:t>
            </a:r>
            <a:r>
              <a:rPr lang="en-US" dirty="0"/>
              <a:t>? …</a:t>
            </a:r>
          </a:p>
        </p:txBody>
      </p:sp>
    </p:spTree>
    <p:extLst>
      <p:ext uri="{BB962C8B-B14F-4D97-AF65-F5344CB8AC3E}">
        <p14:creationId xmlns:p14="http://schemas.microsoft.com/office/powerpoint/2010/main" val="1114574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252E-B29C-E549-A7BC-61FE98EAA11C}"/>
              </a:ext>
            </a:extLst>
          </p:cNvPr>
          <p:cNvSpPr>
            <a:spLocks noGrp="1"/>
          </p:cNvSpPr>
          <p:nvPr>
            <p:ph type="title"/>
          </p:nvPr>
        </p:nvSpPr>
        <p:spPr/>
        <p:txBody>
          <a:bodyPr/>
          <a:lstStyle/>
          <a:p>
            <a:r>
              <a:rPr lang="en-US" dirty="0"/>
              <a:t>Embellishments</a:t>
            </a:r>
          </a:p>
        </p:txBody>
      </p:sp>
      <p:sp>
        <p:nvSpPr>
          <p:cNvPr id="3" name="Content Placeholder 2">
            <a:extLst>
              <a:ext uri="{FF2B5EF4-FFF2-40B4-BE49-F238E27FC236}">
                <a16:creationId xmlns:a16="http://schemas.microsoft.com/office/drawing/2014/main" id="{BCFBCEEF-DA61-2D41-AB43-A2469EC849B0}"/>
              </a:ext>
            </a:extLst>
          </p:cNvPr>
          <p:cNvSpPr>
            <a:spLocks noGrp="1"/>
          </p:cNvSpPr>
          <p:nvPr>
            <p:ph idx="1"/>
          </p:nvPr>
        </p:nvSpPr>
        <p:spPr/>
        <p:txBody>
          <a:bodyPr>
            <a:normAutofit lnSpcReduction="10000"/>
          </a:bodyPr>
          <a:lstStyle/>
          <a:p>
            <a:r>
              <a:rPr lang="en-US" dirty="0"/>
              <a:t>Let’s add a voltage display … this serves 2 purposes</a:t>
            </a:r>
          </a:p>
          <a:p>
            <a:pPr lvl="1"/>
            <a:r>
              <a:rPr lang="en-US" dirty="0"/>
              <a:t>Frees up your voltmeter to measure other voltages</a:t>
            </a:r>
          </a:p>
          <a:p>
            <a:pPr lvl="1"/>
            <a:r>
              <a:rPr lang="en-US" dirty="0"/>
              <a:t>Is a visual indicator when the power is on (otherwise you’d have to design and install the equivalent of an LED nightlight on the board</a:t>
            </a:r>
          </a:p>
          <a:p>
            <a:r>
              <a:rPr lang="en-US" dirty="0"/>
              <a:t>How to connect your 3-digit LED voltmeter?</a:t>
            </a:r>
          </a:p>
          <a:p>
            <a:pPr lvl="1"/>
            <a:r>
              <a:rPr lang="en-US" dirty="0"/>
              <a:t>There are 3 wires (and no documentation)</a:t>
            </a:r>
          </a:p>
          <a:p>
            <a:pPr lvl="1"/>
            <a:r>
              <a:rPr lang="en-US" dirty="0"/>
              <a:t>Convention would suggest: Red = ~5-12V to power the display; Black = Ground; White = voltage to measure</a:t>
            </a:r>
          </a:p>
          <a:p>
            <a:pPr lvl="1"/>
            <a:r>
              <a:rPr lang="en-US" dirty="0"/>
              <a:t>Safer would be to put 100 ohm resistors in series to limit current in case you’re wrong. If 100 ohm is too big, it may not light up or be dim, but </a:t>
            </a:r>
            <a:r>
              <a:rPr lang="en-US" dirty="0" err="1"/>
              <a:t>i</a:t>
            </a:r>
            <a:r>
              <a:rPr lang="en-US" baseline="-25000" dirty="0" err="1"/>
              <a:t>max</a:t>
            </a:r>
            <a:r>
              <a:rPr lang="en-US" dirty="0"/>
              <a:t> &lt; 12V/100ohm</a:t>
            </a:r>
          </a:p>
          <a:p>
            <a:r>
              <a:rPr lang="en-US" dirty="0"/>
              <a:t>Layout: where/how to put it? </a:t>
            </a:r>
          </a:p>
          <a:p>
            <a:pPr lvl="1"/>
            <a:r>
              <a:rPr lang="en-US" dirty="0"/>
              <a:t>Use wire to tie it to the board, maybe a piece of folded paper or tape to hold it at an ergonomic angle</a:t>
            </a:r>
          </a:p>
          <a:p>
            <a:pPr lvl="1"/>
            <a:r>
              <a:rPr lang="en-US" dirty="0"/>
              <a:t>Keep it tight but ergonomic … (trade-offs)</a:t>
            </a:r>
          </a:p>
        </p:txBody>
      </p:sp>
    </p:spTree>
    <p:extLst>
      <p:ext uri="{BB962C8B-B14F-4D97-AF65-F5344CB8AC3E}">
        <p14:creationId xmlns:p14="http://schemas.microsoft.com/office/powerpoint/2010/main" val="2836723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4369-9D79-424B-9CBD-A22B54A97A16}"/>
              </a:ext>
            </a:extLst>
          </p:cNvPr>
          <p:cNvSpPr>
            <a:spLocks noGrp="1"/>
          </p:cNvSpPr>
          <p:nvPr>
            <p:ph type="title"/>
          </p:nvPr>
        </p:nvSpPr>
        <p:spPr/>
        <p:txBody>
          <a:bodyPr/>
          <a:lstStyle/>
          <a:p>
            <a:r>
              <a:rPr lang="en-US" dirty="0"/>
              <a:t>Feet</a:t>
            </a:r>
          </a:p>
        </p:txBody>
      </p:sp>
      <p:sp>
        <p:nvSpPr>
          <p:cNvPr id="3" name="Content Placeholder 2">
            <a:extLst>
              <a:ext uri="{FF2B5EF4-FFF2-40B4-BE49-F238E27FC236}">
                <a16:creationId xmlns:a16="http://schemas.microsoft.com/office/drawing/2014/main" id="{B6F31428-1F0E-5648-9804-FAA737E79A53}"/>
              </a:ext>
            </a:extLst>
          </p:cNvPr>
          <p:cNvSpPr>
            <a:spLocks noGrp="1"/>
          </p:cNvSpPr>
          <p:nvPr>
            <p:ph idx="1"/>
          </p:nvPr>
        </p:nvSpPr>
        <p:spPr/>
        <p:txBody>
          <a:bodyPr/>
          <a:lstStyle/>
          <a:p>
            <a:r>
              <a:rPr lang="en-US" dirty="0"/>
              <a:t>To avoid scratching the desk and risking a short if placed on a conductor, its nice to elevate the board … </a:t>
            </a:r>
          </a:p>
          <a:p>
            <a:r>
              <a:rPr lang="en-US" dirty="0"/>
              <a:t>What can we use (that we have) as feet?</a:t>
            </a:r>
          </a:p>
          <a:p>
            <a:pPr lvl="1"/>
            <a:r>
              <a:rPr lang="en-US" dirty="0"/>
              <a:t>How about 4 LEDs (upside down)?</a:t>
            </a:r>
          </a:p>
          <a:p>
            <a:pPr lvl="1"/>
            <a:r>
              <a:rPr lang="en-US" dirty="0"/>
              <a:t>And how about turning them on …</a:t>
            </a:r>
          </a:p>
          <a:p>
            <a:pPr lvl="2"/>
            <a:r>
              <a:rPr lang="en-US" dirty="0"/>
              <a:t>Series or parallel?</a:t>
            </a:r>
          </a:p>
          <a:p>
            <a:pPr marL="1371600" lvl="3" indent="0">
              <a:buNone/>
            </a:pPr>
            <a:r>
              <a:rPr lang="en-US" dirty="0"/>
              <a:t>Series guarantees the currents are all the same</a:t>
            </a:r>
          </a:p>
          <a:p>
            <a:pPr lvl="2"/>
            <a:r>
              <a:rPr lang="en-US" dirty="0"/>
              <a:t>Their forward voltages will add … </a:t>
            </a:r>
          </a:p>
          <a:p>
            <a:pPr lvl="2"/>
            <a:r>
              <a:rPr lang="en-US" dirty="0"/>
              <a:t>KVL: </a:t>
            </a:r>
            <a:r>
              <a:rPr lang="en-US" dirty="0" err="1"/>
              <a:t>iR</a:t>
            </a:r>
            <a:r>
              <a:rPr lang="en-US" baseline="-25000" dirty="0" err="1"/>
              <a:t>s</a:t>
            </a:r>
            <a:r>
              <a:rPr lang="en-US" dirty="0"/>
              <a:t> + 4V</a:t>
            </a:r>
            <a:r>
              <a:rPr lang="en-US" baseline="-25000" dirty="0"/>
              <a:t>f  </a:t>
            </a:r>
            <a:r>
              <a:rPr lang="en-US" dirty="0"/>
              <a:t>-12V= 0. If V</a:t>
            </a:r>
            <a:r>
              <a:rPr lang="en-US" baseline="-25000" dirty="0"/>
              <a:t>f</a:t>
            </a:r>
            <a:r>
              <a:rPr lang="en-US" dirty="0"/>
              <a:t>~2V and </a:t>
            </a:r>
            <a:r>
              <a:rPr lang="en-US" dirty="0" err="1"/>
              <a:t>i</a:t>
            </a:r>
            <a:r>
              <a:rPr lang="en-US" dirty="0"/>
              <a:t> ~ 2mA, then </a:t>
            </a:r>
            <a:br>
              <a:rPr lang="en-US" dirty="0"/>
            </a:br>
            <a:r>
              <a:rPr lang="en-US" dirty="0"/>
              <a:t>one unknown: R</a:t>
            </a:r>
            <a:r>
              <a:rPr lang="en-US" baseline="-25000" dirty="0"/>
              <a:t>s</a:t>
            </a:r>
            <a:r>
              <a:rPr lang="en-US" dirty="0"/>
              <a:t> = 4V/2mA = 2k</a:t>
            </a:r>
            <a:r>
              <a:rPr lang="en-US" dirty="0">
                <a:latin typeface="Symbol" pitchFamily="2" charset="2"/>
              </a:rPr>
              <a:t>W</a:t>
            </a:r>
          </a:p>
          <a:p>
            <a:pPr lvl="1"/>
            <a:r>
              <a:rPr lang="en-US" dirty="0"/>
              <a:t>To debug, if any LED is backwards, it will block</a:t>
            </a:r>
            <a:br>
              <a:rPr lang="en-US" dirty="0"/>
            </a:br>
            <a:r>
              <a:rPr lang="en-US" dirty="0"/>
              <a:t>current and the full 12V will be across it</a:t>
            </a:r>
          </a:p>
          <a:p>
            <a:pPr marL="0" indent="0">
              <a:buNone/>
            </a:pPr>
            <a:endParaRPr lang="en-US" dirty="0"/>
          </a:p>
        </p:txBody>
      </p:sp>
      <p:pic>
        <p:nvPicPr>
          <p:cNvPr id="4" name="Picture 3">
            <a:extLst>
              <a:ext uri="{FF2B5EF4-FFF2-40B4-BE49-F238E27FC236}">
                <a16:creationId xmlns:a16="http://schemas.microsoft.com/office/drawing/2014/main" id="{556E67D4-E19C-6D42-B6BE-D9C7D9DF7E9C}"/>
              </a:ext>
            </a:extLst>
          </p:cNvPr>
          <p:cNvPicPr>
            <a:picLocks noChangeAspect="1"/>
          </p:cNvPicPr>
          <p:nvPr/>
        </p:nvPicPr>
        <p:blipFill>
          <a:blip r:embed="rId2"/>
          <a:stretch>
            <a:fillRect/>
          </a:stretch>
        </p:blipFill>
        <p:spPr>
          <a:xfrm>
            <a:off x="7138689" y="3713651"/>
            <a:ext cx="1620568" cy="2007125"/>
          </a:xfrm>
          <a:prstGeom prst="rect">
            <a:avLst/>
          </a:prstGeom>
        </p:spPr>
      </p:pic>
    </p:spTree>
    <p:extLst>
      <p:ext uri="{BB962C8B-B14F-4D97-AF65-F5344CB8AC3E}">
        <p14:creationId xmlns:p14="http://schemas.microsoft.com/office/powerpoint/2010/main" val="3512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F079-5567-4248-832F-DDD9589818BA}"/>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9CBC7F6A-F7C7-DD46-9587-AB4F3C6EC8D0}"/>
              </a:ext>
            </a:extLst>
          </p:cNvPr>
          <p:cNvSpPr>
            <a:spLocks noGrp="1"/>
          </p:cNvSpPr>
          <p:nvPr>
            <p:ph idx="1"/>
          </p:nvPr>
        </p:nvSpPr>
        <p:spPr>
          <a:xfrm>
            <a:off x="457200" y="1137224"/>
            <a:ext cx="8229600" cy="5181074"/>
          </a:xfrm>
        </p:spPr>
        <p:txBody>
          <a:bodyPr>
            <a:normAutofit fontScale="85000" lnSpcReduction="20000"/>
          </a:bodyPr>
          <a:lstStyle/>
          <a:p>
            <a:r>
              <a:rPr lang="en-US" dirty="0"/>
              <a:t>Its all working … </a:t>
            </a:r>
          </a:p>
          <a:p>
            <a:r>
              <a:rPr lang="en-US" dirty="0"/>
              <a:t>Take pictures, note min and max voltages, any notable behaviors, lessons learned … </a:t>
            </a:r>
          </a:p>
          <a:p>
            <a:r>
              <a:rPr lang="en-US" dirty="0"/>
              <a:t>Test it under load (if not part of your original testing) … Note the voltage change when connected to a 100</a:t>
            </a:r>
            <a:r>
              <a:rPr lang="en-US" dirty="0">
                <a:latin typeface="Symbol" pitchFamily="2" charset="2"/>
              </a:rPr>
              <a:t>W</a:t>
            </a:r>
            <a:r>
              <a:rPr lang="en-US" dirty="0"/>
              <a:t> resistor (don’t burn yourself: P = V</a:t>
            </a:r>
            <a:r>
              <a:rPr lang="en-US" baseline="30000" dirty="0"/>
              <a:t>2</a:t>
            </a:r>
            <a:r>
              <a:rPr lang="en-US" dirty="0"/>
              <a:t>/R = 11^2/100 &gt; 1W)</a:t>
            </a:r>
          </a:p>
          <a:p>
            <a:endParaRPr lang="en-US" dirty="0"/>
          </a:p>
          <a:p>
            <a:endParaRPr lang="en-US" dirty="0"/>
          </a:p>
          <a:p>
            <a:r>
              <a:rPr lang="en-US" dirty="0"/>
              <a:t>Note: as the schematic grows in</a:t>
            </a:r>
            <a:br>
              <a:rPr lang="en-US" dirty="0"/>
            </a:br>
            <a:r>
              <a:rPr lang="en-US" dirty="0"/>
              <a:t>complexity, we easily lose sight of</a:t>
            </a:r>
            <a:br>
              <a:rPr lang="en-US" dirty="0"/>
            </a:br>
            <a:r>
              <a:rPr lang="en-US" dirty="0"/>
              <a:t>where and how it started … schematics</a:t>
            </a:r>
            <a:br>
              <a:rPr lang="en-US" dirty="0"/>
            </a:br>
            <a:r>
              <a:rPr lang="en-US" dirty="0"/>
              <a:t>don’t capture history </a:t>
            </a:r>
            <a:br>
              <a:rPr lang="en-US" dirty="0"/>
            </a:br>
            <a:endParaRPr lang="en-US" dirty="0"/>
          </a:p>
          <a:p>
            <a:r>
              <a:rPr lang="en-US" dirty="0"/>
              <a:t>This schematic is out of sync with the </a:t>
            </a:r>
            <a:br>
              <a:rPr lang="en-US" dirty="0"/>
            </a:br>
            <a:r>
              <a:rPr lang="en-US" dirty="0"/>
              <a:t>actual circuit – it doesn’t show R3 nor</a:t>
            </a:r>
            <a:br>
              <a:rPr lang="en-US" dirty="0"/>
            </a:br>
            <a:r>
              <a:rPr lang="en-US" dirty="0"/>
              <a:t>the feet circuit, the C’s have different</a:t>
            </a:r>
            <a:br>
              <a:rPr lang="en-US" dirty="0"/>
            </a:br>
            <a:r>
              <a:rPr lang="en-US" dirty="0"/>
              <a:t>values … keeping documentation</a:t>
            </a:r>
            <a:br>
              <a:rPr lang="en-US" dirty="0"/>
            </a:br>
            <a:r>
              <a:rPr lang="en-US" dirty="0"/>
              <a:t>in sync with changing designs can be </a:t>
            </a:r>
            <a:br>
              <a:rPr lang="en-US" dirty="0"/>
            </a:br>
            <a:r>
              <a:rPr lang="en-US" dirty="0"/>
              <a:t>a big challenge</a:t>
            </a:r>
          </a:p>
          <a:p>
            <a:endParaRPr lang="en-US" dirty="0"/>
          </a:p>
        </p:txBody>
      </p:sp>
      <p:pic>
        <p:nvPicPr>
          <p:cNvPr id="7" name="Picture 6" descr="A piece of paper with writing on it&#10;&#10;Description automatically generated with medium confidence">
            <a:extLst>
              <a:ext uri="{FF2B5EF4-FFF2-40B4-BE49-F238E27FC236}">
                <a16:creationId xmlns:a16="http://schemas.microsoft.com/office/drawing/2014/main" id="{6B424E94-984F-5545-8F32-C5E74A6260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49000"/>
                    </a14:imgEffect>
                    <a14:imgEffect>
                      <a14:saturation sat="0"/>
                    </a14:imgEffect>
                    <a14:imgEffect>
                      <a14:brightnessContrast bright="23000" contrast="57000"/>
                    </a14:imgEffect>
                  </a14:imgLayer>
                </a14:imgProps>
              </a:ext>
            </a:extLst>
          </a:blip>
          <a:stretch>
            <a:fillRect/>
          </a:stretch>
        </p:blipFill>
        <p:spPr>
          <a:xfrm>
            <a:off x="4959626" y="2882348"/>
            <a:ext cx="4201216" cy="3646338"/>
          </a:xfrm>
          <a:prstGeom prst="rect">
            <a:avLst/>
          </a:prstGeom>
        </p:spPr>
      </p:pic>
    </p:spTree>
    <p:extLst>
      <p:ext uri="{BB962C8B-B14F-4D97-AF65-F5344CB8AC3E}">
        <p14:creationId xmlns:p14="http://schemas.microsoft.com/office/powerpoint/2010/main" val="527783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714F-7154-544F-BBC9-9FB4C1476823}"/>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43A62F44-5FCF-AC4A-B4F7-9642177521E1}"/>
              </a:ext>
            </a:extLst>
          </p:cNvPr>
          <p:cNvPicPr>
            <a:picLocks noGrp="1" noChangeAspect="1"/>
          </p:cNvPicPr>
          <p:nvPr>
            <p:ph idx="1"/>
          </p:nvPr>
        </p:nvPicPr>
        <p:blipFill>
          <a:blip r:embed="rId2"/>
          <a:stretch>
            <a:fillRect/>
          </a:stretch>
        </p:blipFill>
        <p:spPr>
          <a:xfrm>
            <a:off x="2454056" y="1136650"/>
            <a:ext cx="4235888" cy="4989513"/>
          </a:xfrm>
          <a:prstGeom prst="rect">
            <a:avLst/>
          </a:prstGeom>
        </p:spPr>
      </p:pic>
      <p:pic>
        <p:nvPicPr>
          <p:cNvPr id="8" name="Picture 7">
            <a:extLst>
              <a:ext uri="{FF2B5EF4-FFF2-40B4-BE49-F238E27FC236}">
                <a16:creationId xmlns:a16="http://schemas.microsoft.com/office/drawing/2014/main" id="{DA2F674D-EDDC-044E-A46C-D1BBD711FC9F}"/>
              </a:ext>
            </a:extLst>
          </p:cNvPr>
          <p:cNvPicPr>
            <a:picLocks noChangeAspect="1"/>
          </p:cNvPicPr>
          <p:nvPr/>
        </p:nvPicPr>
        <p:blipFill>
          <a:blip r:embed="rId3"/>
          <a:stretch>
            <a:fillRect/>
          </a:stretch>
        </p:blipFill>
        <p:spPr>
          <a:xfrm flipH="1">
            <a:off x="2454056" y="355180"/>
            <a:ext cx="5431536" cy="6397882"/>
          </a:xfrm>
          <a:prstGeom prst="rect">
            <a:avLst/>
          </a:prstGeom>
        </p:spPr>
      </p:pic>
      <p:pic>
        <p:nvPicPr>
          <p:cNvPr id="11" name="Picture 10">
            <a:extLst>
              <a:ext uri="{FF2B5EF4-FFF2-40B4-BE49-F238E27FC236}">
                <a16:creationId xmlns:a16="http://schemas.microsoft.com/office/drawing/2014/main" id="{521E119C-308F-7247-819E-6FBE7FED2185}"/>
              </a:ext>
            </a:extLst>
          </p:cNvPr>
          <p:cNvPicPr>
            <a:picLocks noChangeAspect="1"/>
          </p:cNvPicPr>
          <p:nvPr/>
        </p:nvPicPr>
        <p:blipFill>
          <a:blip r:embed="rId2">
            <a:alphaModFix amt="50000"/>
          </a:blip>
          <a:stretch>
            <a:fillRect/>
          </a:stretch>
        </p:blipFill>
        <p:spPr>
          <a:xfrm>
            <a:off x="2598188" y="17518"/>
            <a:ext cx="5372718" cy="6830346"/>
          </a:xfrm>
          <a:prstGeom prst="rect">
            <a:avLst/>
          </a:prstGeom>
        </p:spPr>
      </p:pic>
      <p:sp>
        <p:nvSpPr>
          <p:cNvPr id="12" name="TextBox 11">
            <a:extLst>
              <a:ext uri="{FF2B5EF4-FFF2-40B4-BE49-F238E27FC236}">
                <a16:creationId xmlns:a16="http://schemas.microsoft.com/office/drawing/2014/main" id="{1C7C2243-F7A1-8746-8757-4673186EA2E7}"/>
              </a:ext>
            </a:extLst>
          </p:cNvPr>
          <p:cNvSpPr txBox="1"/>
          <p:nvPr/>
        </p:nvSpPr>
        <p:spPr>
          <a:xfrm>
            <a:off x="371886" y="189571"/>
            <a:ext cx="1773044" cy="1200329"/>
          </a:xfrm>
          <a:prstGeom prst="rect">
            <a:avLst/>
          </a:prstGeom>
          <a:noFill/>
        </p:spPr>
        <p:txBody>
          <a:bodyPr wrap="square" rtlCol="0">
            <a:spAutoFit/>
          </a:bodyPr>
          <a:lstStyle/>
          <a:p>
            <a:r>
              <a:rPr lang="en-US" sz="3600" dirty="0"/>
              <a:t>X-Ray </a:t>
            </a:r>
          </a:p>
          <a:p>
            <a:r>
              <a:rPr lang="en-US" sz="3600" dirty="0"/>
              <a:t>Vision</a:t>
            </a:r>
          </a:p>
        </p:txBody>
      </p:sp>
    </p:spTree>
    <p:extLst>
      <p:ext uri="{BB962C8B-B14F-4D97-AF65-F5344CB8AC3E}">
        <p14:creationId xmlns:p14="http://schemas.microsoft.com/office/powerpoint/2010/main" val="34822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FC11-C392-514D-A5CA-D0D4823C6F2B}"/>
              </a:ext>
            </a:extLst>
          </p:cNvPr>
          <p:cNvSpPr>
            <a:spLocks noGrp="1"/>
          </p:cNvSpPr>
          <p:nvPr>
            <p:ph type="title"/>
          </p:nvPr>
        </p:nvSpPr>
        <p:spPr/>
        <p:txBody>
          <a:bodyPr/>
          <a:lstStyle/>
          <a:p>
            <a:r>
              <a:rPr lang="en-US" dirty="0"/>
              <a:t>DC Power Supply Lab Report</a:t>
            </a:r>
          </a:p>
        </p:txBody>
      </p:sp>
      <p:sp>
        <p:nvSpPr>
          <p:cNvPr id="3" name="Content Placeholder 2">
            <a:extLst>
              <a:ext uri="{FF2B5EF4-FFF2-40B4-BE49-F238E27FC236}">
                <a16:creationId xmlns:a16="http://schemas.microsoft.com/office/drawing/2014/main" id="{0D4B85FD-65FC-F74B-8818-A5A7DD5B8798}"/>
              </a:ext>
            </a:extLst>
          </p:cNvPr>
          <p:cNvSpPr>
            <a:spLocks noGrp="1"/>
          </p:cNvSpPr>
          <p:nvPr>
            <p:ph idx="1"/>
          </p:nvPr>
        </p:nvSpPr>
        <p:spPr/>
        <p:txBody>
          <a:bodyPr/>
          <a:lstStyle/>
          <a:p>
            <a:r>
              <a:rPr lang="en-US" dirty="0"/>
              <a:t>Who’s your audience? Imagine you’re in grad school and you need a DC power supply and you remember that shoebox in your closet … from CI’s 310 class … Your lab report should be written for that future you – what does it do, how do you use it, and if it happened to be a little damaged after all those years, how would you troubleshoot it and repair it? </a:t>
            </a:r>
          </a:p>
          <a:p>
            <a:endParaRPr lang="en-US" dirty="0"/>
          </a:p>
          <a:p>
            <a:r>
              <a:rPr lang="en-US" dirty="0"/>
              <a:t>Imagine next semester you take EMEC 316 here, and you need a PS … (that’s very likely!!)</a:t>
            </a:r>
          </a:p>
          <a:p>
            <a:endParaRPr lang="en-US" dirty="0"/>
          </a:p>
          <a:p>
            <a:r>
              <a:rPr lang="en-US" dirty="0"/>
              <a:t>Including a reference to the datasheet (URL) would be appropriate</a:t>
            </a:r>
          </a:p>
        </p:txBody>
      </p:sp>
    </p:spTree>
    <p:extLst>
      <p:ext uri="{BB962C8B-B14F-4D97-AF65-F5344CB8AC3E}">
        <p14:creationId xmlns:p14="http://schemas.microsoft.com/office/powerpoint/2010/main" val="2867732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a:ea typeface="ＭＳ Ｐゴシック" charset="0"/>
              </a:rPr>
              <a:t>What do you need to learn?</a:t>
            </a:r>
          </a:p>
        </p:txBody>
      </p:sp>
      <p:sp>
        <p:nvSpPr>
          <p:cNvPr id="3" name="Content Placeholder 2"/>
          <p:cNvSpPr>
            <a:spLocks noGrp="1"/>
          </p:cNvSpPr>
          <p:nvPr>
            <p:ph idx="1"/>
          </p:nvPr>
        </p:nvSpPr>
        <p:spPr>
          <a:xfrm>
            <a:off x="571499" y="1219200"/>
            <a:ext cx="8229599" cy="5745163"/>
          </a:xfrm>
        </p:spPr>
        <p:txBody>
          <a:bodyPr/>
          <a:lstStyle/>
          <a:p>
            <a:r>
              <a:rPr lang="en-US" dirty="0" err="1">
                <a:ea typeface="ＭＳ Ｐゴシック" charset="0"/>
              </a:rPr>
              <a:t>Rasnow’s</a:t>
            </a:r>
            <a:r>
              <a:rPr lang="en-US" dirty="0">
                <a:ea typeface="ＭＳ Ｐゴシック" charset="0"/>
              </a:rPr>
              <a:t> thesis: Modern electronics skills can help you market yourself and thrive (survive) in the workforce</a:t>
            </a:r>
          </a:p>
          <a:p>
            <a:r>
              <a:rPr lang="en-US" dirty="0">
                <a:ea typeface="ＭＳ Ｐゴシック" charset="0"/>
              </a:rPr>
              <a:t>How can you learn “modern” electronics – what will it be like in 10-50 years?</a:t>
            </a:r>
          </a:p>
          <a:p>
            <a:r>
              <a:rPr lang="en-US" dirty="0">
                <a:ea typeface="ＭＳ Ｐゴシック" charset="0"/>
              </a:rPr>
              <a:t>Do we have any </a:t>
            </a:r>
            <a:r>
              <a:rPr lang="en-US" dirty="0" err="1">
                <a:ea typeface="ＭＳ Ｐゴシック" charset="0"/>
              </a:rPr>
              <a:t>frickin</a:t>
            </a:r>
            <a:r>
              <a:rPr lang="en-US" dirty="0">
                <a:ea typeface="ＭＳ Ｐゴシック" charset="0"/>
              </a:rPr>
              <a:t>’ idea about components and functions? </a:t>
            </a:r>
          </a:p>
          <a:p>
            <a:pPr lvl="1"/>
            <a:r>
              <a:rPr lang="en-US" dirty="0">
                <a:ea typeface="ＭＳ Ｐゴシック" charset="0"/>
              </a:rPr>
              <a:t>Thevenin’s theorem survived since 1883</a:t>
            </a:r>
          </a:p>
          <a:p>
            <a:pPr lvl="1"/>
            <a:r>
              <a:rPr lang="en-US" dirty="0">
                <a:ea typeface="ＭＳ Ｐゴシック" charset="0"/>
              </a:rPr>
              <a:t>Will it use resistors and capacitors in some forms? ICs?</a:t>
            </a:r>
          </a:p>
          <a:p>
            <a:pPr lvl="1"/>
            <a:r>
              <a:rPr lang="en-US" dirty="0">
                <a:ea typeface="ＭＳ Ｐゴシック" charset="0"/>
              </a:rPr>
              <a:t>Will we think of functional abstractions like amplification and filters? Power budgets? Feedback regulation? </a:t>
            </a:r>
          </a:p>
          <a:p>
            <a:pPr lvl="1"/>
            <a:r>
              <a:rPr lang="en-US" dirty="0">
                <a:ea typeface="ＭＳ Ｐゴシック" charset="0"/>
              </a:rPr>
              <a:t>What about even bigger abstractions – like </a:t>
            </a:r>
            <a:r>
              <a:rPr lang="en-US" b="1" i="1" dirty="0">
                <a:ea typeface="ＭＳ Ｐゴシック" charset="0"/>
              </a:rPr>
              <a:t>patience, aesthetics, Quality</a:t>
            </a:r>
            <a:r>
              <a:rPr lang="en-US" dirty="0">
                <a:ea typeface="ＭＳ Ｐゴシック" charset="0"/>
              </a:rPr>
              <a:t>?</a:t>
            </a:r>
          </a:p>
          <a:p>
            <a:r>
              <a:rPr lang="en-US">
                <a:ea typeface="ＭＳ Ｐゴシック" charset="0"/>
              </a:rPr>
              <a:t>There </a:t>
            </a:r>
            <a:r>
              <a:rPr lang="en-US" dirty="0">
                <a:ea typeface="ＭＳ Ｐゴシック" charset="0"/>
              </a:rPr>
              <a:t>are many things we can study and practice now that will most likely be relevant in the uncertain future </a:t>
            </a:r>
          </a:p>
          <a:p>
            <a:endParaRPr lang="en-US" dirty="0">
              <a:ea typeface="ＭＳ Ｐゴシック" charset="0"/>
            </a:endParaRPr>
          </a:p>
          <a:p>
            <a:pPr lvl="1"/>
            <a:endParaRPr lang="en-US" dirty="0">
              <a:ea typeface="ＭＳ Ｐゴシック" charset="0"/>
            </a:endParaRPr>
          </a:p>
        </p:txBody>
      </p:sp>
    </p:spTree>
    <p:extLst>
      <p:ext uri="{BB962C8B-B14F-4D97-AF65-F5344CB8AC3E}">
        <p14:creationId xmlns:p14="http://schemas.microsoft.com/office/powerpoint/2010/main" val="584595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1266-B40D-3744-8F0D-DC95497300AA}"/>
              </a:ext>
            </a:extLst>
          </p:cNvPr>
          <p:cNvSpPr>
            <a:spLocks noGrp="1"/>
          </p:cNvSpPr>
          <p:nvPr>
            <p:ph type="title"/>
          </p:nvPr>
        </p:nvSpPr>
        <p:spPr>
          <a:xfrm>
            <a:off x="457200" y="262580"/>
            <a:ext cx="8229600" cy="1143000"/>
          </a:xfrm>
        </p:spPr>
        <p:txBody>
          <a:bodyPr/>
          <a:lstStyle/>
          <a:p>
            <a:r>
              <a:rPr lang="en-US" dirty="0"/>
              <a:t>What </a:t>
            </a:r>
            <a:r>
              <a:rPr lang="en-US" i="1" dirty="0"/>
              <a:t>are</a:t>
            </a:r>
            <a:r>
              <a:rPr lang="en-US" dirty="0"/>
              <a:t> Resistors?</a:t>
            </a:r>
          </a:p>
        </p:txBody>
      </p:sp>
      <p:sp>
        <p:nvSpPr>
          <p:cNvPr id="3" name="Content Placeholder 2">
            <a:extLst>
              <a:ext uri="{FF2B5EF4-FFF2-40B4-BE49-F238E27FC236}">
                <a16:creationId xmlns:a16="http://schemas.microsoft.com/office/drawing/2014/main" id="{E5405008-30C2-5A4E-8DEA-DAAC40250051}"/>
              </a:ext>
            </a:extLst>
          </p:cNvPr>
          <p:cNvSpPr>
            <a:spLocks noGrp="1"/>
          </p:cNvSpPr>
          <p:nvPr>
            <p:ph idx="1"/>
          </p:nvPr>
        </p:nvSpPr>
        <p:spPr>
          <a:xfrm>
            <a:off x="304800" y="1295400"/>
            <a:ext cx="8153400" cy="4876800"/>
          </a:xfrm>
        </p:spPr>
        <p:txBody>
          <a:bodyPr>
            <a:normAutofit/>
          </a:bodyPr>
          <a:lstStyle/>
          <a:p>
            <a:r>
              <a:rPr lang="en-US" dirty="0"/>
              <a:t>Resistance is in many ways analogous to friction</a:t>
            </a:r>
          </a:p>
          <a:p>
            <a:pPr lvl="1"/>
            <a:r>
              <a:rPr lang="en-US" dirty="0"/>
              <a:t>Electrons collide with atoms or grain boundaries, imperfections in the lattice, … and lose kinetic energy</a:t>
            </a:r>
          </a:p>
          <a:p>
            <a:pPr lvl="1"/>
            <a:r>
              <a:rPr lang="en-US" dirty="0"/>
              <a:t>Sound like a good </a:t>
            </a:r>
            <a:r>
              <a:rPr lang="en-US" u="sng" dirty="0"/>
              <a:t>fairytale</a:t>
            </a:r>
            <a:r>
              <a:rPr lang="en-US" dirty="0"/>
              <a:t>?</a:t>
            </a:r>
          </a:p>
          <a:p>
            <a:r>
              <a:rPr lang="en-US" dirty="0"/>
              <a:t>Our small ¼W resistors are made</a:t>
            </a:r>
            <a:br>
              <a:rPr lang="en-US" dirty="0"/>
            </a:br>
            <a:r>
              <a:rPr lang="en-US" dirty="0"/>
              <a:t>with a metal film over an insulating</a:t>
            </a:r>
            <a:br>
              <a:rPr lang="en-US" dirty="0"/>
            </a:br>
            <a:r>
              <a:rPr lang="en-US" dirty="0"/>
              <a:t>substrate, who’s composition and </a:t>
            </a:r>
            <a:br>
              <a:rPr lang="en-US" dirty="0"/>
            </a:br>
            <a:r>
              <a:rPr lang="en-US" dirty="0"/>
              <a:t>geometry define the resistance</a:t>
            </a:r>
          </a:p>
          <a:p>
            <a:r>
              <a:rPr lang="en-US" dirty="0"/>
              <a:t>Bulk materials with </a:t>
            </a:r>
            <a:r>
              <a:rPr lang="en-US" i="1" dirty="0"/>
              <a:t>resistivity</a:t>
            </a:r>
            <a:r>
              <a:rPr lang="en-US" dirty="0">
                <a:latin typeface="Symbol" pitchFamily="2" charset="2"/>
              </a:rPr>
              <a:t> r</a:t>
            </a:r>
            <a:r>
              <a:rPr lang="en-US" dirty="0"/>
              <a:t> can be molded into resistors with resistance R = </a:t>
            </a:r>
            <a:r>
              <a:rPr lang="en-US" dirty="0">
                <a:latin typeface="Symbol" pitchFamily="2" charset="2"/>
              </a:rPr>
              <a:t> </a:t>
            </a:r>
            <a:r>
              <a:rPr lang="en-US" dirty="0" err="1">
                <a:latin typeface="Symbol" pitchFamily="2" charset="2"/>
              </a:rPr>
              <a:t>r</a:t>
            </a:r>
            <a:r>
              <a:rPr lang="en-US" dirty="0" err="1"/>
              <a:t>L</a:t>
            </a:r>
            <a:r>
              <a:rPr lang="en-US" dirty="0"/>
              <a:t>/A, where L is the length and A is the cross-sectional area. </a:t>
            </a:r>
            <a:r>
              <a:rPr lang="en-US" dirty="0">
                <a:latin typeface="Symbol" pitchFamily="2" charset="2"/>
              </a:rPr>
              <a:t>r </a:t>
            </a:r>
            <a:r>
              <a:rPr lang="en-US" dirty="0"/>
              <a:t>has units of </a:t>
            </a:r>
            <a:r>
              <a:rPr lang="en-US" dirty="0">
                <a:latin typeface="Symbol" pitchFamily="2" charset="2"/>
              </a:rPr>
              <a:t>W</a:t>
            </a:r>
            <a:r>
              <a:rPr lang="en-US" dirty="0"/>
              <a:t>-cm. </a:t>
            </a:r>
          </a:p>
        </p:txBody>
      </p:sp>
      <p:grpSp>
        <p:nvGrpSpPr>
          <p:cNvPr id="7" name="Group 6">
            <a:extLst>
              <a:ext uri="{FF2B5EF4-FFF2-40B4-BE49-F238E27FC236}">
                <a16:creationId xmlns:a16="http://schemas.microsoft.com/office/drawing/2014/main" id="{B9F71B1F-CBF3-564D-B8EB-07A309FCBF66}"/>
              </a:ext>
            </a:extLst>
          </p:cNvPr>
          <p:cNvGrpSpPr/>
          <p:nvPr/>
        </p:nvGrpSpPr>
        <p:grpSpPr>
          <a:xfrm>
            <a:off x="5402035" y="2330727"/>
            <a:ext cx="3741965" cy="2095500"/>
            <a:chOff x="5402035" y="2400300"/>
            <a:chExt cx="3741965" cy="2095500"/>
          </a:xfrm>
        </p:grpSpPr>
        <p:pic>
          <p:nvPicPr>
            <p:cNvPr id="4" name="Picture 3">
              <a:extLst>
                <a:ext uri="{FF2B5EF4-FFF2-40B4-BE49-F238E27FC236}">
                  <a16:creationId xmlns:a16="http://schemas.microsoft.com/office/drawing/2014/main" id="{FD2F49ED-DFB9-D443-98CC-9E1A5EDDBAB9}"/>
                </a:ext>
              </a:extLst>
            </p:cNvPr>
            <p:cNvPicPr>
              <a:picLocks noChangeAspect="1"/>
            </p:cNvPicPr>
            <p:nvPr/>
          </p:nvPicPr>
          <p:blipFill>
            <a:blip r:embed="rId2"/>
            <a:stretch>
              <a:fillRect/>
            </a:stretch>
          </p:blipFill>
          <p:spPr>
            <a:xfrm>
              <a:off x="5402035" y="2400300"/>
              <a:ext cx="3741965" cy="2095500"/>
            </a:xfrm>
            <a:prstGeom prst="rect">
              <a:avLst/>
            </a:prstGeom>
          </p:spPr>
        </p:pic>
        <p:sp>
          <p:nvSpPr>
            <p:cNvPr id="5" name="TextBox 4">
              <a:extLst>
                <a:ext uri="{FF2B5EF4-FFF2-40B4-BE49-F238E27FC236}">
                  <a16:creationId xmlns:a16="http://schemas.microsoft.com/office/drawing/2014/main" id="{20CF7803-3F65-2845-9888-40A9D0982D2E}"/>
                </a:ext>
              </a:extLst>
            </p:cNvPr>
            <p:cNvSpPr txBox="1"/>
            <p:nvPr/>
          </p:nvSpPr>
          <p:spPr>
            <a:xfrm>
              <a:off x="6480313" y="2673626"/>
              <a:ext cx="271228" cy="338554"/>
            </a:xfrm>
            <a:prstGeom prst="rect">
              <a:avLst/>
            </a:prstGeom>
            <a:noFill/>
          </p:spPr>
          <p:txBody>
            <a:bodyPr wrap="none" rtlCol="0">
              <a:spAutoFit/>
            </a:bodyPr>
            <a:lstStyle/>
            <a:p>
              <a:r>
                <a:rPr lang="en-US" sz="1600" dirty="0"/>
                <a:t>L</a:t>
              </a:r>
              <a:endParaRPr lang="en-US" sz="2000" dirty="0"/>
            </a:p>
          </p:txBody>
        </p:sp>
        <p:sp>
          <p:nvSpPr>
            <p:cNvPr id="6" name="TextBox 5">
              <a:extLst>
                <a:ext uri="{FF2B5EF4-FFF2-40B4-BE49-F238E27FC236}">
                  <a16:creationId xmlns:a16="http://schemas.microsoft.com/office/drawing/2014/main" id="{6C2327E3-8BA1-6540-AAD3-3CCC94549983}"/>
                </a:ext>
              </a:extLst>
            </p:cNvPr>
            <p:cNvSpPr txBox="1"/>
            <p:nvPr/>
          </p:nvSpPr>
          <p:spPr>
            <a:xfrm>
              <a:off x="7076660" y="3747052"/>
              <a:ext cx="271228" cy="338554"/>
            </a:xfrm>
            <a:prstGeom prst="rect">
              <a:avLst/>
            </a:prstGeom>
            <a:noFill/>
          </p:spPr>
          <p:txBody>
            <a:bodyPr wrap="none" rtlCol="0">
              <a:spAutoFit/>
            </a:bodyPr>
            <a:lstStyle/>
            <a:p>
              <a:r>
                <a:rPr lang="en-US" sz="1600" dirty="0"/>
                <a:t>L</a:t>
              </a:r>
              <a:endParaRPr lang="en-US" sz="2000" dirty="0"/>
            </a:p>
          </p:txBody>
        </p:sp>
      </p:grpSp>
    </p:spTree>
    <p:extLst>
      <p:ext uri="{BB962C8B-B14F-4D97-AF65-F5344CB8AC3E}">
        <p14:creationId xmlns:p14="http://schemas.microsoft.com/office/powerpoint/2010/main" val="2166022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AD635-719C-E74F-B64A-4760CB6E59E2}"/>
              </a:ext>
            </a:extLst>
          </p:cNvPr>
          <p:cNvPicPr>
            <a:picLocks noChangeAspect="1"/>
          </p:cNvPicPr>
          <p:nvPr/>
        </p:nvPicPr>
        <p:blipFill>
          <a:blip r:embed="rId3"/>
          <a:stretch>
            <a:fillRect/>
          </a:stretch>
        </p:blipFill>
        <p:spPr>
          <a:xfrm>
            <a:off x="5841023" y="2474788"/>
            <a:ext cx="3302977" cy="1600200"/>
          </a:xfrm>
          <a:prstGeom prst="rect">
            <a:avLst/>
          </a:prstGeom>
        </p:spPr>
      </p:pic>
      <p:sp>
        <p:nvSpPr>
          <p:cNvPr id="2" name="Title 1">
            <a:extLst>
              <a:ext uri="{FF2B5EF4-FFF2-40B4-BE49-F238E27FC236}">
                <a16:creationId xmlns:a16="http://schemas.microsoft.com/office/drawing/2014/main" id="{4B881266-B40D-3744-8F0D-DC95497300AA}"/>
              </a:ext>
            </a:extLst>
          </p:cNvPr>
          <p:cNvSpPr>
            <a:spLocks noGrp="1"/>
          </p:cNvSpPr>
          <p:nvPr>
            <p:ph type="title"/>
          </p:nvPr>
        </p:nvSpPr>
        <p:spPr/>
        <p:txBody>
          <a:bodyPr/>
          <a:lstStyle/>
          <a:p>
            <a:r>
              <a:rPr lang="en-US" dirty="0"/>
              <a:t>What </a:t>
            </a:r>
            <a:r>
              <a:rPr lang="en-US" i="1" dirty="0"/>
              <a:t>are</a:t>
            </a:r>
            <a:r>
              <a:rPr lang="en-US" dirty="0"/>
              <a:t> Capacitors?</a:t>
            </a:r>
          </a:p>
        </p:txBody>
      </p:sp>
      <p:sp>
        <p:nvSpPr>
          <p:cNvPr id="3" name="Content Placeholder 2">
            <a:extLst>
              <a:ext uri="{FF2B5EF4-FFF2-40B4-BE49-F238E27FC236}">
                <a16:creationId xmlns:a16="http://schemas.microsoft.com/office/drawing/2014/main" id="{E5405008-30C2-5A4E-8DEA-DAAC40250051}"/>
              </a:ext>
            </a:extLst>
          </p:cNvPr>
          <p:cNvSpPr>
            <a:spLocks noGrp="1"/>
          </p:cNvSpPr>
          <p:nvPr>
            <p:ph idx="1"/>
          </p:nvPr>
        </p:nvSpPr>
        <p:spPr>
          <a:xfrm>
            <a:off x="533399" y="1295400"/>
            <a:ext cx="8073887" cy="5257800"/>
          </a:xfrm>
        </p:spPr>
        <p:txBody>
          <a:bodyPr>
            <a:normAutofit fontScale="92500" lnSpcReduction="10000"/>
          </a:bodyPr>
          <a:lstStyle/>
          <a:p>
            <a:r>
              <a:rPr lang="en-US" dirty="0"/>
              <a:t>2</a:t>
            </a:r>
            <a:r>
              <a:rPr lang="en-US" baseline="30000" dirty="0"/>
              <a:t>nd</a:t>
            </a:r>
            <a:r>
              <a:rPr lang="en-US" dirty="0"/>
              <a:t> most common (ubiquitous) passive electronic component</a:t>
            </a:r>
          </a:p>
          <a:p>
            <a:r>
              <a:rPr lang="en-US" dirty="0"/>
              <a:t>Made of two conductors separated by an insulator </a:t>
            </a:r>
          </a:p>
          <a:p>
            <a:r>
              <a:rPr lang="en-US" dirty="0"/>
              <a:t>Charge moving onto one conductor will repel or displace charge on the other conductor </a:t>
            </a:r>
          </a:p>
          <a:p>
            <a:pPr lvl="1"/>
            <a:r>
              <a:rPr lang="en-US" dirty="0"/>
              <a:t>For DC circuits (with constant voltages), </a:t>
            </a:r>
            <a:br>
              <a:rPr lang="en-US" dirty="0"/>
            </a:br>
            <a:r>
              <a:rPr lang="en-US" dirty="0"/>
              <a:t>capacitors behave as open circuits</a:t>
            </a:r>
          </a:p>
          <a:p>
            <a:pPr lvl="1"/>
            <a:r>
              <a:rPr lang="en-US" dirty="0"/>
              <a:t>Time-varying currents flow </a:t>
            </a:r>
            <a:br>
              <a:rPr lang="en-US" dirty="0"/>
            </a:br>
            <a:r>
              <a:rPr lang="en-US" dirty="0"/>
              <a:t>through capacitors … </a:t>
            </a:r>
          </a:p>
          <a:p>
            <a:r>
              <a:rPr lang="en-US" dirty="0"/>
              <a:t>Some capacitors are polarized – respect that! </a:t>
            </a:r>
          </a:p>
          <a:p>
            <a:r>
              <a:rPr lang="en-US" dirty="0"/>
              <a:t>They can store a lot of energy (i.e., lethal amounts) – and (ideally) give that energy back to the circuit</a:t>
            </a:r>
          </a:p>
          <a:p>
            <a:pPr lvl="1"/>
            <a:r>
              <a:rPr lang="en-US" dirty="0"/>
              <a:t>E.g., the long glow after the LED nightlight was unplugged</a:t>
            </a:r>
          </a:p>
          <a:p>
            <a:r>
              <a:rPr lang="en-US" dirty="0"/>
              <a:t>They can act like mass in mechanical dynamic systems, giving circuits </a:t>
            </a:r>
            <a:r>
              <a:rPr lang="en-US" i="1" dirty="0"/>
              <a:t>inertia </a:t>
            </a:r>
            <a:r>
              <a:rPr lang="en-US" dirty="0"/>
              <a:t>that impedes voltage changes</a:t>
            </a:r>
          </a:p>
          <a:p>
            <a:pPr lvl="1"/>
            <a:r>
              <a:rPr lang="en-US" dirty="0"/>
              <a:t>There are many useful ways to </a:t>
            </a:r>
            <a:r>
              <a:rPr lang="en-US" i="1" dirty="0"/>
              <a:t>think</a:t>
            </a:r>
            <a:r>
              <a:rPr lang="en-US" dirty="0"/>
              <a:t> about and model their functions, that we’ll be exploring later on (e.g., with complex numbers, ... )</a:t>
            </a:r>
          </a:p>
          <a:p>
            <a:endParaRPr lang="en-US" dirty="0"/>
          </a:p>
        </p:txBody>
      </p:sp>
    </p:spTree>
    <p:extLst>
      <p:ext uri="{BB962C8B-B14F-4D97-AF65-F5344CB8AC3E}">
        <p14:creationId xmlns:p14="http://schemas.microsoft.com/office/powerpoint/2010/main" val="422490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a:ea typeface="ＭＳ Ｐゴシック" charset="0"/>
              </a:rPr>
              <a:t>Capacitors</a:t>
            </a:r>
          </a:p>
        </p:txBody>
      </p:sp>
      <mc:AlternateContent xmlns:mc="http://schemas.openxmlformats.org/markup-compatibility/2006">
        <mc:Choice xmlns:a14="http://schemas.microsoft.com/office/drawing/2010/main" Requires="a14">
          <p:sp>
            <p:nvSpPr>
              <p:cNvPr id="17410" name="Rectangle 3"/>
              <p:cNvSpPr>
                <a:spLocks noGrp="1" noChangeArrowheads="1"/>
              </p:cNvSpPr>
              <p:nvPr>
                <p:ph type="body" idx="1"/>
              </p:nvPr>
            </p:nvSpPr>
            <p:spPr>
              <a:xfrm>
                <a:off x="457200" y="1137224"/>
                <a:ext cx="8229600" cy="5720776"/>
              </a:xfrm>
            </p:spPr>
            <p:txBody>
              <a:bodyPr>
                <a:normAutofit/>
              </a:bodyPr>
              <a:lstStyle/>
              <a:p>
                <a:pPr eaLnBrk="1" hangingPunct="1"/>
                <a:r>
                  <a:rPr lang="en-US" dirty="0">
                    <a:ea typeface="ＭＳ Ｐゴシック" charset="0"/>
                  </a:rPr>
                  <a:t>Circuits get much more interesting, complicated, etc. with capacitors because</a:t>
                </a:r>
              </a:p>
              <a:p>
                <a:pPr lvl="1" eaLnBrk="1" hangingPunct="1"/>
                <a:r>
                  <a:rPr lang="en-US" dirty="0">
                    <a:ea typeface="ＭＳ Ｐゴシック" charset="0"/>
                  </a:rPr>
                  <a:t>Their impedance (think generalized resistance) is frequency-dependent</a:t>
                </a:r>
              </a:p>
              <a:p>
                <a:pPr lvl="2" eaLnBrk="1" hangingPunct="1"/>
                <a:r>
                  <a:rPr lang="en-US" dirty="0">
                    <a:ea typeface="ＭＳ Ｐゴシック" charset="0"/>
                  </a:rPr>
                  <a:t>Allowing construction of circuits that pass or reject some frequencies more than others (</a:t>
                </a:r>
                <a:r>
                  <a:rPr lang="ja-JP" altLang="en-US">
                    <a:ea typeface="ＭＳ Ｐゴシック" charset="0"/>
                  </a:rPr>
                  <a:t>“</a:t>
                </a:r>
                <a:r>
                  <a:rPr lang="en-US" altLang="ja-JP" dirty="0">
                    <a:ea typeface="ＭＳ Ｐゴシック" charset="0"/>
                  </a:rPr>
                  <a:t>filters</a:t>
                </a:r>
                <a:r>
                  <a:rPr lang="ja-JP" altLang="en-US">
                    <a:ea typeface="ＭＳ Ｐゴシック" charset="0"/>
                  </a:rPr>
                  <a:t>”</a:t>
                </a:r>
                <a:r>
                  <a:rPr lang="en-US" altLang="ja-JP" dirty="0">
                    <a:ea typeface="ＭＳ Ｐゴシック" charset="0"/>
                  </a:rPr>
                  <a:t>)</a:t>
                </a:r>
              </a:p>
              <a:p>
                <a:pPr lvl="1" eaLnBrk="1" hangingPunct="1"/>
                <a:r>
                  <a:rPr lang="en-US" dirty="0">
                    <a:ea typeface="ＭＳ Ｐゴシック" charset="0"/>
                  </a:rPr>
                  <a:t>They store charge and thus </a:t>
                </a:r>
                <a:r>
                  <a:rPr lang="ja-JP" altLang="en-US">
                    <a:ea typeface="ＭＳ Ｐゴシック" charset="0"/>
                  </a:rPr>
                  <a:t>“</a:t>
                </a:r>
                <a:r>
                  <a:rPr lang="en-US" altLang="ja-JP" dirty="0">
                    <a:ea typeface="ＭＳ Ｐゴシック" charset="0"/>
                  </a:rPr>
                  <a:t>remember</a:t>
                </a:r>
                <a:r>
                  <a:rPr lang="ja-JP" altLang="en-US">
                    <a:ea typeface="ＭＳ Ｐゴシック" charset="0"/>
                  </a:rPr>
                  <a:t>”</a:t>
                </a:r>
                <a:r>
                  <a:rPr lang="en-US" altLang="ja-JP" dirty="0">
                    <a:ea typeface="ＭＳ Ｐゴシック" charset="0"/>
                  </a:rPr>
                  <a:t> their history</a:t>
                </a:r>
              </a:p>
              <a:p>
                <a:pPr lvl="2" eaLnBrk="1" hangingPunct="1"/>
                <a:r>
                  <a:rPr lang="en-US" dirty="0">
                    <a:ea typeface="ＭＳ Ｐゴシック" charset="0"/>
                  </a:rPr>
                  <a:t>Allowing construction of dynamic circuits like oscillators, integrators, differentiators, memories, etc.</a:t>
                </a:r>
              </a:p>
              <a:p>
                <a:pPr eaLnBrk="1" hangingPunct="1"/>
                <a:r>
                  <a:rPr lang="en-US" dirty="0">
                    <a:ea typeface="ＭＳ Ｐゴシック" charset="0"/>
                  </a:rPr>
                  <a:t>Differentiate both sides of the static description:</a:t>
                </a:r>
              </a:p>
              <a:p>
                <a:pPr lvl="1">
                  <a:buNone/>
                </a:pPr>
                <a:r>
                  <a:rPr lang="en-US" sz="2400" dirty="0">
                    <a:ea typeface="ＭＳ Ｐゴシック" charset="0"/>
                    <a:sym typeface="Symbol" charset="0"/>
                  </a:rPr>
                  <a:t>					</a:t>
                </a:r>
                <a:r>
                  <a:rPr lang="en-US"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𝑑𝑄</m:t>
                        </m:r>
                      </m:num>
                      <m:den>
                        <m:r>
                          <a:rPr lang="en-US" sz="2800" i="1">
                            <a:latin typeface="Cambria Math" panose="02040503050406030204" pitchFamily="18" charset="0"/>
                          </a:rPr>
                          <m:t>𝑑𝑡</m:t>
                        </m:r>
                      </m:den>
                    </m:f>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𝐶</m:t>
                    </m:r>
                    <m:f>
                      <m:fPr>
                        <m:ctrlPr>
                          <a:rPr lang="en-US" sz="2800" i="1">
                            <a:latin typeface="Cambria Math" panose="02040503050406030204" pitchFamily="18" charset="0"/>
                          </a:rPr>
                        </m:ctrlPr>
                      </m:fPr>
                      <m:num>
                        <m:r>
                          <a:rPr lang="en-US" sz="2800" i="1">
                            <a:latin typeface="Cambria Math" panose="02040503050406030204" pitchFamily="18" charset="0"/>
                          </a:rPr>
                          <m:t>𝑑𝑉</m:t>
                        </m:r>
                      </m:num>
                      <m:den>
                        <m:r>
                          <a:rPr lang="en-US" sz="2800" i="1">
                            <a:latin typeface="Cambria Math" panose="02040503050406030204" pitchFamily="18" charset="0"/>
                          </a:rPr>
                          <m:t>𝑑𝑡</m:t>
                        </m:r>
                      </m:den>
                    </m:f>
                  </m:oMath>
                </a14:m>
                <a:endParaRPr lang="en-US" dirty="0"/>
              </a:p>
              <a:p>
                <a:pPr lvl="1" eaLnBrk="1" hangingPunct="1">
                  <a:buFontTx/>
                  <a:buNone/>
                </a:pPr>
                <a:endParaRPr lang="en-US" sz="2400" dirty="0">
                  <a:ea typeface="ＭＳ Ｐゴシック" charset="0"/>
                </a:endParaRPr>
              </a:p>
              <a:p>
                <a:pPr lvl="1" eaLnBrk="1" hangingPunct="1">
                  <a:buFontTx/>
                  <a:buNone/>
                </a:pPr>
                <a:r>
                  <a:rPr lang="en-US" sz="2400" i="1" dirty="0">
                    <a:ea typeface="ＭＳ Ｐゴシック" charset="0"/>
                  </a:rPr>
                  <a:t>Look strangely familiar?</a:t>
                </a:r>
              </a:p>
            </p:txBody>
          </p:sp>
        </mc:Choice>
        <mc:Fallback>
          <p:sp>
            <p:nvSpPr>
              <p:cNvPr id="17410" name="Rectangle 3"/>
              <p:cNvSpPr>
                <a:spLocks noGrp="1" noRot="1" noChangeAspect="1" noMove="1" noResize="1" noEditPoints="1" noAdjustHandles="1" noChangeArrowheads="1" noChangeShapeType="1" noTextEdit="1"/>
              </p:cNvSpPr>
              <p:nvPr>
                <p:ph type="body" idx="1"/>
              </p:nvPr>
            </p:nvSpPr>
            <p:spPr>
              <a:xfrm>
                <a:off x="457200" y="1137224"/>
                <a:ext cx="8229600" cy="5720776"/>
              </a:xfrm>
              <a:blipFill>
                <a:blip r:embed="rId3"/>
                <a:stretch>
                  <a:fillRect l="-1080" t="-887" r="-926"/>
                </a:stretch>
              </a:blipFill>
            </p:spPr>
            <p:txBody>
              <a:bodyPr/>
              <a:lstStyle/>
              <a:p>
                <a:r>
                  <a:rPr lang="en-US">
                    <a:noFill/>
                  </a:rPr>
                  <a:t> </a:t>
                </a:r>
              </a:p>
            </p:txBody>
          </p:sp>
        </mc:Fallback>
      </mc:AlternateContent>
      <p:sp>
        <p:nvSpPr>
          <p:cNvPr id="17411" name="Rectangle 4"/>
          <p:cNvSpPr>
            <a:spLocks noChangeArrowheads="1"/>
          </p:cNvSpPr>
          <p:nvPr/>
        </p:nvSpPr>
        <p:spPr bwMode="auto">
          <a:xfrm>
            <a:off x="3734421" y="4435370"/>
            <a:ext cx="1286507" cy="734919"/>
          </a:xfrm>
          <a:prstGeom prst="rect">
            <a:avLst/>
          </a:prstGeom>
          <a:noFill/>
          <a:ln w="25400">
            <a:solidFill>
              <a:srgbClr val="FF66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Times New Roman" panose="02020603050405020304" pitchFamily="18" charset="0"/>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515EA409-DB78-1741-B00B-6F3099FCB050}"/>
              </a:ext>
            </a:extLst>
          </p:cNvPr>
          <p:cNvCxnSpPr/>
          <p:nvPr/>
        </p:nvCxnSpPr>
        <p:spPr>
          <a:xfrm flipV="1">
            <a:off x="7056782" y="4671391"/>
            <a:ext cx="0" cy="18685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77D7E5D-DEB3-614B-A75B-5F1C4B98C619}"/>
              </a:ext>
            </a:extLst>
          </p:cNvPr>
          <p:cNvCxnSpPr>
            <a:cxnSpLocks/>
          </p:cNvCxnSpPr>
          <p:nvPr/>
        </p:nvCxnSpPr>
        <p:spPr>
          <a:xfrm flipV="1">
            <a:off x="6649277" y="6146043"/>
            <a:ext cx="203752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AAC511B-FAFC-4F43-9FC1-A0294D8D8758}"/>
              </a:ext>
            </a:extLst>
          </p:cNvPr>
          <p:cNvSpPr txBox="1"/>
          <p:nvPr/>
        </p:nvSpPr>
        <p:spPr>
          <a:xfrm>
            <a:off x="7056782" y="4571999"/>
            <a:ext cx="269626" cy="461665"/>
          </a:xfrm>
          <a:prstGeom prst="rect">
            <a:avLst/>
          </a:prstGeom>
          <a:noFill/>
        </p:spPr>
        <p:txBody>
          <a:bodyPr wrap="none" rtlCol="0">
            <a:spAutoFit/>
          </a:bodyPr>
          <a:lstStyle/>
          <a:p>
            <a:r>
              <a:rPr lang="en-US" sz="2400" i="1" dirty="0" err="1">
                <a:latin typeface="Times New Roman" panose="02020603050405020304" pitchFamily="18" charset="0"/>
                <a:cs typeface="Times New Roman" panose="02020603050405020304" pitchFamily="18" charset="0"/>
              </a:rPr>
              <a:t>i</a:t>
            </a:r>
            <a:endParaRPr lang="en-US" sz="24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361B856-7778-D344-B031-BB8C5FA18FF3}"/>
                  </a:ext>
                </a:extLst>
              </p:cNvPr>
              <p:cNvSpPr/>
              <p:nvPr/>
            </p:nvSpPr>
            <p:spPr>
              <a:xfrm>
                <a:off x="8621806" y="5826981"/>
                <a:ext cx="52219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𝑑𝑉</m:t>
                          </m:r>
                        </m:num>
                        <m:den>
                          <m:r>
                            <a:rPr lang="en-US" i="1">
                              <a:latin typeface="Cambria Math" panose="02040503050406030204" pitchFamily="18" charset="0"/>
                            </a:rPr>
                            <m:t>𝑑𝑡</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C361B856-7778-D344-B031-BB8C5FA18FF3}"/>
                  </a:ext>
                </a:extLst>
              </p:cNvPr>
              <p:cNvSpPr>
                <a:spLocks noRot="1" noChangeAspect="1" noMove="1" noResize="1" noEditPoints="1" noAdjustHandles="1" noChangeArrowheads="1" noChangeShapeType="1" noTextEdit="1"/>
              </p:cNvSpPr>
              <p:nvPr/>
            </p:nvSpPr>
            <p:spPr>
              <a:xfrm>
                <a:off x="8621806" y="5826981"/>
                <a:ext cx="522194" cy="618246"/>
              </a:xfrm>
              <a:prstGeom prst="rect">
                <a:avLst/>
              </a:prstGeom>
              <a:blipFill>
                <a:blip r:embed="rId4"/>
                <a:stretch>
                  <a:fillRect b="-6122"/>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92DAB74D-BFAF-CB4E-B20B-7C7B8F2519DB}"/>
              </a:ext>
            </a:extLst>
          </p:cNvPr>
          <p:cNvCxnSpPr/>
          <p:nvPr/>
        </p:nvCxnSpPr>
        <p:spPr>
          <a:xfrm flipV="1">
            <a:off x="6649277" y="4941331"/>
            <a:ext cx="1659836" cy="1598617"/>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0B54534-36DA-2B4B-BAAE-39F978B4E801}"/>
              </a:ext>
            </a:extLst>
          </p:cNvPr>
          <p:cNvSpPr txBox="1"/>
          <p:nvPr/>
        </p:nvSpPr>
        <p:spPr>
          <a:xfrm>
            <a:off x="7703213" y="5381244"/>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Slope = </a:t>
            </a:r>
            <a:r>
              <a:rPr lang="en-US" i="1" dirty="0">
                <a:latin typeface="Times New Roman" panose="02020603050405020304" pitchFamily="18" charset="0"/>
                <a:cs typeface="Times New Roman" panose="02020603050405020304" pitchFamily="18" charset="0"/>
              </a:rPr>
              <a:t>C</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7D231A2-A3C8-4748-82BF-A152AB4845D6}"/>
                  </a:ext>
                </a:extLst>
              </p:cNvPr>
              <p:cNvSpPr/>
              <p:nvPr/>
            </p:nvSpPr>
            <p:spPr>
              <a:xfrm>
                <a:off x="1006893" y="4571998"/>
                <a:ext cx="12865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r>
                        <a:rPr lang="en-US" sz="2400" i="0">
                          <a:latin typeface="Cambria Math" panose="02040503050406030204" pitchFamily="18" charset="0"/>
                        </a:rPr>
                        <m:t>≝</m:t>
                      </m:r>
                      <m:r>
                        <a:rPr lang="en-US" sz="2400" i="1">
                          <a:latin typeface="Cambria Math" panose="02040503050406030204" pitchFamily="18" charset="0"/>
                        </a:rPr>
                        <m:t>𝐶𝑉</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14" name="Rectangle 13">
                <a:extLst>
                  <a:ext uri="{FF2B5EF4-FFF2-40B4-BE49-F238E27FC236}">
                    <a16:creationId xmlns:a16="http://schemas.microsoft.com/office/drawing/2014/main" id="{47D231A2-A3C8-4748-82BF-A152AB4845D6}"/>
                  </a:ext>
                </a:extLst>
              </p:cNvPr>
              <p:cNvSpPr>
                <a:spLocks noRot="1" noChangeAspect="1" noMove="1" noResize="1" noEditPoints="1" noAdjustHandles="1" noChangeArrowheads="1" noChangeShapeType="1" noTextEdit="1"/>
              </p:cNvSpPr>
              <p:nvPr/>
            </p:nvSpPr>
            <p:spPr>
              <a:xfrm>
                <a:off x="1006893" y="4571998"/>
                <a:ext cx="1286506" cy="461665"/>
              </a:xfrm>
              <a:prstGeom prst="rect">
                <a:avLst/>
              </a:prstGeom>
              <a:blipFill>
                <a:blip r:embed="rId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213219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Practical capacitor tips</a:t>
            </a:r>
          </a:p>
        </p:txBody>
      </p:sp>
      <p:sp>
        <p:nvSpPr>
          <p:cNvPr id="20482" name="Rectangle 3"/>
          <p:cNvSpPr>
            <a:spLocks noGrp="1" noChangeArrowheads="1"/>
          </p:cNvSpPr>
          <p:nvPr>
            <p:ph type="body" idx="1"/>
          </p:nvPr>
        </p:nvSpPr>
        <p:spPr>
          <a:xfrm>
            <a:off x="685800" y="1295400"/>
            <a:ext cx="7772400" cy="5257800"/>
          </a:xfrm>
        </p:spPr>
        <p:txBody>
          <a:bodyPr>
            <a:normAutofit/>
          </a:bodyPr>
          <a:lstStyle/>
          <a:p>
            <a:pPr eaLnBrk="1" hangingPunct="1">
              <a:lnSpc>
                <a:spcPct val="90000"/>
              </a:lnSpc>
            </a:pPr>
            <a:r>
              <a:rPr lang="en-US" sz="2000" dirty="0">
                <a:latin typeface="Arial" charset="0"/>
                <a:ea typeface="ＭＳ Ｐゴシック" charset="0"/>
                <a:cs typeface="ＭＳ Ｐゴシック" charset="0"/>
              </a:rPr>
              <a:t>Reading actual capacitor values can be ugly</a:t>
            </a:r>
          </a:p>
          <a:p>
            <a:pPr lvl="1" eaLnBrk="1" hangingPunct="1">
              <a:lnSpc>
                <a:spcPct val="90000"/>
              </a:lnSpc>
            </a:pPr>
            <a:r>
              <a:rPr lang="en-US" sz="1800" dirty="0" err="1">
                <a:latin typeface="Arial" charset="0"/>
                <a:ea typeface="ＭＳ Ｐゴシック" charset="0"/>
              </a:rPr>
              <a:t>Mfg</a:t>
            </a:r>
            <a:r>
              <a:rPr lang="ja-JP" altLang="en-US" sz="1800">
                <a:latin typeface="Arial" charset="0"/>
                <a:ea typeface="ＭＳ Ｐゴシック" charset="0"/>
              </a:rPr>
              <a:t>’</a:t>
            </a:r>
            <a:r>
              <a:rPr lang="en-US" altLang="ja-JP" sz="1800" dirty="0">
                <a:latin typeface="Arial" charset="0"/>
                <a:ea typeface="ＭＳ Ｐゴシック" charset="0"/>
              </a:rPr>
              <a:t>s make it almost unintelligible</a:t>
            </a:r>
          </a:p>
          <a:p>
            <a:pPr lvl="1" eaLnBrk="1" hangingPunct="1">
              <a:lnSpc>
                <a:spcPct val="90000"/>
              </a:lnSpc>
            </a:pPr>
            <a:r>
              <a:rPr lang="en-US" sz="1800" dirty="0">
                <a:latin typeface="Arial" charset="0"/>
                <a:ea typeface="ＭＳ Ｐゴシック" charset="0"/>
              </a:rPr>
              <a:t>Big ones are </a:t>
            </a:r>
            <a:r>
              <a:rPr lang="en-US" sz="1800" b="1" u="sng" dirty="0">
                <a:latin typeface="Arial" charset="0"/>
                <a:ea typeface="ＭＳ Ｐゴシック" charset="0"/>
              </a:rPr>
              <a:t>polarized</a:t>
            </a:r>
            <a:r>
              <a:rPr lang="en-US" sz="1800" dirty="0">
                <a:latin typeface="Arial" charset="0"/>
                <a:ea typeface="ＭＳ Ｐゴシック" charset="0"/>
              </a:rPr>
              <a:t> as are some small ones </a:t>
            </a:r>
          </a:p>
          <a:p>
            <a:pPr lvl="1" eaLnBrk="1" hangingPunct="1">
              <a:lnSpc>
                <a:spcPct val="90000"/>
              </a:lnSpc>
            </a:pPr>
            <a:r>
              <a:rPr lang="en-US" sz="1800" dirty="0">
                <a:latin typeface="Arial" charset="0"/>
                <a:ea typeface="ＭＳ Ｐゴシック" charset="0"/>
              </a:rPr>
              <a:t>Units are microfarads (MF, </a:t>
            </a:r>
            <a:r>
              <a:rPr lang="en-US" sz="1800" dirty="0">
                <a:latin typeface="Symbol" charset="0"/>
                <a:ea typeface="ＭＳ Ｐゴシック" charset="0"/>
                <a:sym typeface="Symbol" charset="0"/>
              </a:rPr>
              <a:t></a:t>
            </a:r>
            <a:r>
              <a:rPr lang="en-US" sz="1800" dirty="0">
                <a:latin typeface="Arial" charset="0"/>
                <a:ea typeface="ＭＳ Ｐゴシック" charset="0"/>
              </a:rPr>
              <a:t>f) or picofarads (pf, typical for small ones)</a:t>
            </a:r>
          </a:p>
          <a:p>
            <a:pPr lvl="2" eaLnBrk="1" hangingPunct="1">
              <a:lnSpc>
                <a:spcPct val="90000"/>
              </a:lnSpc>
            </a:pPr>
            <a:r>
              <a:rPr lang="en-US" sz="1600" dirty="0">
                <a:latin typeface="Arial" charset="0"/>
                <a:ea typeface="ＭＳ Ｐゴシック" charset="0"/>
              </a:rPr>
              <a:t>4R7u = 475K = 4.7</a:t>
            </a:r>
            <a:r>
              <a:rPr lang="en-US" sz="1600" dirty="0">
                <a:latin typeface="Symbol" charset="0"/>
                <a:ea typeface="ＭＳ Ｐゴシック" charset="0"/>
                <a:sym typeface="Symbol" charset="0"/>
              </a:rPr>
              <a:t></a:t>
            </a:r>
            <a:r>
              <a:rPr lang="en-US" sz="1600" dirty="0">
                <a:latin typeface="Arial" charset="0"/>
                <a:ea typeface="ＭＳ Ｐゴシック" charset="0"/>
              </a:rPr>
              <a:t>f 10%</a:t>
            </a:r>
          </a:p>
          <a:p>
            <a:pPr lvl="1" eaLnBrk="1" hangingPunct="1">
              <a:lnSpc>
                <a:spcPct val="90000"/>
              </a:lnSpc>
            </a:pPr>
            <a:endParaRPr lang="en-US" sz="1800" dirty="0">
              <a:latin typeface="Arial" charset="0"/>
              <a:ea typeface="ＭＳ Ｐゴシック" charset="0"/>
            </a:endParaRPr>
          </a:p>
          <a:p>
            <a:pPr lvl="1" eaLnBrk="1" hangingPunct="1">
              <a:lnSpc>
                <a:spcPct val="90000"/>
              </a:lnSpc>
            </a:pPr>
            <a:endParaRPr lang="en-US" sz="1800" dirty="0">
              <a:latin typeface="Arial" charset="0"/>
              <a:ea typeface="ＭＳ Ｐゴシック" charset="0"/>
            </a:endParaRPr>
          </a:p>
          <a:p>
            <a:pPr lvl="1" eaLnBrk="1" hangingPunct="1">
              <a:lnSpc>
                <a:spcPct val="90000"/>
              </a:lnSpc>
            </a:pPr>
            <a:endParaRPr lang="en-US" sz="1800" dirty="0">
              <a:latin typeface="Arial" charset="0"/>
              <a:ea typeface="ＭＳ Ｐゴシック" charset="0"/>
            </a:endParaRPr>
          </a:p>
          <a:p>
            <a:pPr lvl="1" eaLnBrk="1" hangingPunct="1">
              <a:lnSpc>
                <a:spcPct val="90000"/>
              </a:lnSpc>
            </a:pPr>
            <a:endParaRPr lang="en-US" sz="1800" dirty="0">
              <a:latin typeface="Arial" charset="0"/>
              <a:ea typeface="ＭＳ Ｐゴシック" charset="0"/>
            </a:endParaRPr>
          </a:p>
          <a:p>
            <a:pPr lvl="1" eaLnBrk="1" hangingPunct="1">
              <a:lnSpc>
                <a:spcPct val="90000"/>
              </a:lnSpc>
            </a:pPr>
            <a:endParaRPr lang="en-US" sz="1800" dirty="0">
              <a:latin typeface="Arial" charset="0"/>
              <a:ea typeface="ＭＳ Ｐゴシック" charset="0"/>
            </a:endParaRPr>
          </a:p>
          <a:p>
            <a:pPr lvl="1" eaLnBrk="1" hangingPunct="1">
              <a:lnSpc>
                <a:spcPct val="90000"/>
              </a:lnSpc>
            </a:pPr>
            <a:r>
              <a:rPr lang="en-US" sz="1800" dirty="0">
                <a:latin typeface="Arial" charset="0"/>
                <a:ea typeface="ＭＳ Ｐゴシック" charset="0"/>
              </a:rPr>
              <a:t>Don</a:t>
            </a:r>
            <a:r>
              <a:rPr lang="ja-JP" altLang="en-US" sz="1800">
                <a:latin typeface="Arial" charset="0"/>
                <a:ea typeface="ＭＳ Ｐゴシック" charset="0"/>
              </a:rPr>
              <a:t>’</a:t>
            </a:r>
            <a:r>
              <a:rPr lang="en-US" altLang="ja-JP" sz="1800" dirty="0">
                <a:latin typeface="Arial" charset="0"/>
                <a:ea typeface="ＭＳ Ｐゴシック" charset="0"/>
              </a:rPr>
              <a:t>t hesitate to verify by measuring with a capacitor meter</a:t>
            </a:r>
          </a:p>
          <a:p>
            <a:pPr lvl="2">
              <a:lnSpc>
                <a:spcPct val="90000"/>
              </a:lnSpc>
            </a:pPr>
            <a:r>
              <a:rPr lang="en-US" altLang="ja-JP" sz="1600" dirty="0">
                <a:latin typeface="Arial" charset="0"/>
                <a:ea typeface="ＭＳ Ｐゴシック" charset="0"/>
              </a:rPr>
              <a:t>Subtract the “zero” reading with the probes almost touching</a:t>
            </a:r>
          </a:p>
          <a:p>
            <a:pPr eaLnBrk="1" hangingPunct="1">
              <a:lnSpc>
                <a:spcPct val="90000"/>
              </a:lnSpc>
            </a:pPr>
            <a:r>
              <a:rPr lang="en-US" sz="2000" dirty="0">
                <a:latin typeface="Arial" charset="0"/>
                <a:ea typeface="ＭＳ Ｐゴシック" charset="0"/>
                <a:cs typeface="ＭＳ Ｐゴシック" charset="0"/>
              </a:rPr>
              <a:t>Many different types of capacitors trade off various imperfections and idealizations </a:t>
            </a:r>
          </a:p>
          <a:p>
            <a:pPr eaLnBrk="1" hangingPunct="1">
              <a:lnSpc>
                <a:spcPct val="90000"/>
              </a:lnSpc>
            </a:pPr>
            <a:r>
              <a:rPr lang="en-US" sz="2000" dirty="0">
                <a:latin typeface="Arial" charset="0"/>
                <a:ea typeface="ＭＳ Ｐゴシック" charset="0"/>
                <a:cs typeface="ＭＳ Ｐゴシック" charset="0"/>
              </a:rPr>
              <a:t>Inductor labeling is worse </a:t>
            </a:r>
            <a:r>
              <a:rPr lang="is-IS" sz="2000" dirty="0">
                <a:latin typeface="Arial" charset="0"/>
                <a:ea typeface="ＭＳ Ｐゴシック" charset="0"/>
                <a:cs typeface="ＭＳ Ｐゴシック" charset="0"/>
              </a:rPr>
              <a:t>… </a:t>
            </a:r>
          </a:p>
        </p:txBody>
      </p:sp>
      <p:sp>
        <p:nvSpPr>
          <p:cNvPr id="20483" name="Line 4"/>
          <p:cNvSpPr>
            <a:spLocks noChangeShapeType="1"/>
          </p:cNvSpPr>
          <p:nvPr/>
        </p:nvSpPr>
        <p:spPr bwMode="auto">
          <a:xfrm flipV="1">
            <a:off x="2378075" y="3124200"/>
            <a:ext cx="304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484" name="Line 5"/>
          <p:cNvSpPr>
            <a:spLocks noChangeShapeType="1"/>
          </p:cNvSpPr>
          <p:nvPr/>
        </p:nvSpPr>
        <p:spPr bwMode="auto">
          <a:xfrm flipV="1">
            <a:off x="2911475" y="31242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485" name="Line 6"/>
          <p:cNvSpPr>
            <a:spLocks noChangeShapeType="1"/>
          </p:cNvSpPr>
          <p:nvPr/>
        </p:nvSpPr>
        <p:spPr bwMode="auto">
          <a:xfrm flipH="1" flipV="1">
            <a:off x="3063875" y="3124200"/>
            <a:ext cx="6858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0486" name="Text Box 7"/>
          <p:cNvSpPr txBox="1">
            <a:spLocks noChangeArrowheads="1"/>
          </p:cNvSpPr>
          <p:nvPr/>
        </p:nvSpPr>
        <p:spPr bwMode="auto">
          <a:xfrm>
            <a:off x="2057400" y="3781425"/>
            <a:ext cx="36353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t>47 * 10</a:t>
            </a:r>
            <a:r>
              <a:rPr lang="en-US" baseline="30000"/>
              <a:t>5</a:t>
            </a:r>
            <a:r>
              <a:rPr lang="en-US"/>
              <a:t> pf 10% tolerance</a:t>
            </a:r>
          </a:p>
        </p:txBody>
      </p:sp>
    </p:spTree>
    <p:extLst>
      <p:ext uri="{BB962C8B-B14F-4D97-AF65-F5344CB8AC3E}">
        <p14:creationId xmlns:p14="http://schemas.microsoft.com/office/powerpoint/2010/main" val="2735558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l="5455" t="5467" r="3181" b="6998"/>
          <a:stretch>
            <a:fillRect/>
          </a:stretch>
        </p:blipFill>
        <p:spPr bwMode="auto">
          <a:xfrm>
            <a:off x="1207793" y="216860"/>
            <a:ext cx="6994406" cy="5223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4698506-A8B6-5045-8F6A-65AFA53A1D00}"/>
              </a:ext>
            </a:extLst>
          </p:cNvPr>
          <p:cNvSpPr txBox="1"/>
          <p:nvPr/>
        </p:nvSpPr>
        <p:spPr>
          <a:xfrm>
            <a:off x="451944" y="5528441"/>
            <a:ext cx="8513379"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An engineer learns to see R’s and C’s in multiple functional ways – a nail isn’t just a piece of metal to hold together 2 pieces of wood. It also unclogs your glue gun, extends a magnet to reach into tight places to pick up a dropped piece of ferrous metal, … (I’m sure you can think of &gt;5 other uses for a nail …)</a:t>
            </a:r>
          </a:p>
        </p:txBody>
      </p:sp>
    </p:spTree>
    <p:extLst>
      <p:ext uri="{BB962C8B-B14F-4D97-AF65-F5344CB8AC3E}">
        <p14:creationId xmlns:p14="http://schemas.microsoft.com/office/powerpoint/2010/main" val="231216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hase Diagram">
            <a:extLst>
              <a:ext uri="{FF2B5EF4-FFF2-40B4-BE49-F238E27FC236}">
                <a16:creationId xmlns:a16="http://schemas.microsoft.com/office/drawing/2014/main" id="{F42FA718-6EDF-8F45-B23B-B0EF81F9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335" y="3429000"/>
            <a:ext cx="4554415"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8127FC-8CAD-0549-8564-309DDF0E3126}"/>
              </a:ext>
            </a:extLst>
          </p:cNvPr>
          <p:cNvSpPr>
            <a:spLocks noGrp="1"/>
          </p:cNvSpPr>
          <p:nvPr>
            <p:ph type="title"/>
          </p:nvPr>
        </p:nvSpPr>
        <p:spPr/>
        <p:txBody>
          <a:bodyPr/>
          <a:lstStyle/>
          <a:p>
            <a:r>
              <a:rPr lang="en-US" dirty="0"/>
              <a:t>Eutectic solder</a:t>
            </a:r>
          </a:p>
        </p:txBody>
      </p:sp>
      <p:sp>
        <p:nvSpPr>
          <p:cNvPr id="3" name="Content Placeholder 2">
            <a:extLst>
              <a:ext uri="{FF2B5EF4-FFF2-40B4-BE49-F238E27FC236}">
                <a16:creationId xmlns:a16="http://schemas.microsoft.com/office/drawing/2014/main" id="{C63F22EF-705E-4340-8B06-7C4068F38A61}"/>
              </a:ext>
            </a:extLst>
          </p:cNvPr>
          <p:cNvSpPr>
            <a:spLocks noGrp="1"/>
          </p:cNvSpPr>
          <p:nvPr>
            <p:ph idx="1"/>
          </p:nvPr>
        </p:nvSpPr>
        <p:spPr/>
        <p:txBody>
          <a:bodyPr/>
          <a:lstStyle/>
          <a:p>
            <a:r>
              <a:rPr lang="en-US" dirty="0"/>
              <a:t>63% Sn/37% Pb has the fastest transition between liquid and solid, with no “slush phase” that can make a weaker joint</a:t>
            </a:r>
          </a:p>
          <a:p>
            <a:r>
              <a:rPr lang="en-US" dirty="0"/>
              <a:t>60-40 is also common in electronics (don’t know why)</a:t>
            </a:r>
          </a:p>
          <a:p>
            <a:r>
              <a:rPr lang="en-US" dirty="0"/>
              <a:t>Adding 2% Ag lowers MP 4°C, and raises price $$</a:t>
            </a:r>
          </a:p>
          <a:p>
            <a:pPr lvl="1"/>
            <a:r>
              <a:rPr lang="en-US" dirty="0"/>
              <a:t>Small Ag wire quickly dissolves in regular solder</a:t>
            </a:r>
          </a:p>
          <a:p>
            <a:r>
              <a:rPr lang="en-US" dirty="0"/>
              <a:t>Healthier/safer lead-free solders</a:t>
            </a:r>
            <a:br>
              <a:rPr lang="en-US" dirty="0"/>
            </a:br>
            <a:r>
              <a:rPr lang="en-US" dirty="0"/>
              <a:t>have much higher MPs</a:t>
            </a:r>
          </a:p>
        </p:txBody>
      </p:sp>
      <p:pic>
        <p:nvPicPr>
          <p:cNvPr id="3078" name="Picture 6" descr="Solder Alloy Composition1">
            <a:extLst>
              <a:ext uri="{FF2B5EF4-FFF2-40B4-BE49-F238E27FC236}">
                <a16:creationId xmlns:a16="http://schemas.microsoft.com/office/drawing/2014/main" id="{AD884AC9-BBBF-4346-9630-5C28326C9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 y="4572000"/>
            <a:ext cx="4521954" cy="206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48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22215</TotalTime>
  <Words>3275</Words>
  <Application>Microsoft Macintosh PowerPoint</Application>
  <PresentationFormat>On-screen Show (4:3)</PresentationFormat>
  <Paragraphs>290</Paragraphs>
  <Slides>36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ＭＳ Ｐゴシック</vt:lpstr>
      <vt:lpstr>Arial</vt:lpstr>
      <vt:lpstr>Calibri</vt:lpstr>
      <vt:lpstr>Cambria Math</vt:lpstr>
      <vt:lpstr>Symbol</vt:lpstr>
      <vt:lpstr>Times New Roman</vt:lpstr>
      <vt:lpstr>Wingdings</vt:lpstr>
      <vt:lpstr>Office Theme</vt:lpstr>
      <vt:lpstr>Electronics </vt:lpstr>
      <vt:lpstr>Soldering saved my fish … </vt:lpstr>
      <vt:lpstr>Today’s goals</vt:lpstr>
      <vt:lpstr>What are Resistors?</vt:lpstr>
      <vt:lpstr>What are Capacitors?</vt:lpstr>
      <vt:lpstr>Capacitors</vt:lpstr>
      <vt:lpstr>Practical capacitor tips</vt:lpstr>
      <vt:lpstr>PowerPoint Presentation</vt:lpstr>
      <vt:lpstr>Eutectic solder</vt:lpstr>
      <vt:lpstr>PowerPoint Presentation</vt:lpstr>
      <vt:lpstr>Damascus Steel, Gibeon meteorites, …  </vt:lpstr>
      <vt:lpstr>Practical Soldering Tips</vt:lpstr>
      <vt:lpstr>Soldering safely</vt:lpstr>
      <vt:lpstr>Building a Variable DC Power Supply</vt:lpstr>
      <vt:lpstr>PowerPoint Presentation</vt:lpstr>
      <vt:lpstr>PowerPoint Presentation</vt:lpstr>
      <vt:lpstr>How to parse all this?</vt:lpstr>
      <vt:lpstr>Our First LM317 design </vt:lpstr>
      <vt:lpstr>Simulation</vt:lpstr>
      <vt:lpstr>Design -&gt; Prototype -&gt; Construction</vt:lpstr>
      <vt:lpstr>Construction: prototype  solder</vt:lpstr>
      <vt:lpstr>Soldering the DC Power supply</vt:lpstr>
      <vt:lpstr>Real Estate Planning</vt:lpstr>
      <vt:lpstr>Real Estate Planning</vt:lpstr>
      <vt:lpstr>Schematic Diagram</vt:lpstr>
      <vt:lpstr>Layout Diagram</vt:lpstr>
      <vt:lpstr>Strain Relief</vt:lpstr>
      <vt:lpstr>Found a strain relief for the Pot … </vt:lpstr>
      <vt:lpstr>Testing … </vt:lpstr>
      <vt:lpstr>Debugging … </vt:lpstr>
      <vt:lpstr>Embellishments</vt:lpstr>
      <vt:lpstr>Feet</vt:lpstr>
      <vt:lpstr>Documentation</vt:lpstr>
      <vt:lpstr>PowerPoint Presentation</vt:lpstr>
      <vt:lpstr>DC Power Supply Lab Report</vt:lpstr>
      <vt:lpstr>What do you need to 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Rasnow, Brian K.</dc:creator>
  <cp:lastModifiedBy>Rasnow, Brian K.</cp:lastModifiedBy>
  <cp:revision>85</cp:revision>
  <dcterms:created xsi:type="dcterms:W3CDTF">2020-09-07T22:25:44Z</dcterms:created>
  <dcterms:modified xsi:type="dcterms:W3CDTF">2024-09-15T23:55:11Z</dcterms:modified>
</cp:coreProperties>
</file>